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306" r:id="rId3"/>
    <p:sldId id="273" r:id="rId4"/>
    <p:sldId id="265" r:id="rId5"/>
    <p:sldId id="275" r:id="rId6"/>
    <p:sldId id="274" r:id="rId7"/>
    <p:sldId id="304" r:id="rId8"/>
    <p:sldId id="276" r:id="rId9"/>
    <p:sldId id="294" r:id="rId10"/>
    <p:sldId id="307" r:id="rId11"/>
    <p:sldId id="268" r:id="rId12"/>
    <p:sldId id="289" r:id="rId13"/>
    <p:sldId id="262" r:id="rId14"/>
    <p:sldId id="281" r:id="rId15"/>
    <p:sldId id="288" r:id="rId16"/>
    <p:sldId id="263" r:id="rId17"/>
    <p:sldId id="278" r:id="rId18"/>
    <p:sldId id="282" r:id="rId19"/>
    <p:sldId id="261" r:id="rId20"/>
    <p:sldId id="260" r:id="rId21"/>
    <p:sldId id="284" r:id="rId22"/>
    <p:sldId id="285" r:id="rId23"/>
    <p:sldId id="283" r:id="rId24"/>
    <p:sldId id="279" r:id="rId25"/>
    <p:sldId id="305" r:id="rId26"/>
    <p:sldId id="280" r:id="rId27"/>
    <p:sldId id="257" r:id="rId28"/>
    <p:sldId id="267" r:id="rId29"/>
    <p:sldId id="303" r:id="rId30"/>
    <p:sldId id="270" r:id="rId31"/>
    <p:sldId id="300" r:id="rId32"/>
    <p:sldId id="287" r:id="rId33"/>
    <p:sldId id="290" r:id="rId34"/>
    <p:sldId id="292" r:id="rId35"/>
    <p:sldId id="286" r:id="rId36"/>
    <p:sldId id="295" r:id="rId37"/>
    <p:sldId id="293" r:id="rId38"/>
    <p:sldId id="296" r:id="rId39"/>
    <p:sldId id="291" r:id="rId40"/>
  </p:sldIdLst>
  <p:sldSz cx="9144000" cy="6858000" type="screen4x3"/>
  <p:notesSz cx="7023100" cy="9309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86" autoAdjust="0"/>
    <p:restoredTop sz="94660"/>
  </p:normalViewPr>
  <p:slideViewPr>
    <p:cSldViewPr snapToGrid="0" snapToObjects="1">
      <p:cViewPr>
        <p:scale>
          <a:sx n="50" d="100"/>
          <a:sy n="50" d="100"/>
        </p:scale>
        <p:origin x="-1938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aafileserver1\user%20directories\nicoles\Desktop\Claim%20Processing%20Procedures\Private%20Insurance%20Statistic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Monthly%20Report%20stat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22374930406401"/>
          <c:y val="0.13627300382854088"/>
          <c:w val="0.70594712246335578"/>
          <c:h val="0.62436467500386261"/>
        </c:manualLayout>
      </c:layout>
      <c:pie3DChart>
        <c:varyColors val="1"/>
        <c:ser>
          <c:idx val="0"/>
          <c:order val="0"/>
          <c:dLbls>
            <c:dLbl>
              <c:idx val="7"/>
              <c:layout>
                <c:manualLayout>
                  <c:x val="6.3694684505900587E-2"/>
                  <c:y val="6.905627605372953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8.6205492606107242E-2"/>
                  <c:y val="5.289022695692544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0.18644986449864623"/>
                  <c:y val="-9.803960166743860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-1.5176151761517827E-2"/>
                  <c:y val="8.333333333333324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-0.29117427394747086"/>
                  <c:y val="-0.3054666512274256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</c:dLbls>
          <c:cat>
            <c:strRef>
              <c:f>November!$B$1:$O$1</c:f>
              <c:strCache>
                <c:ptCount val="14"/>
                <c:pt idx="0">
                  <c:v>Humana</c:v>
                </c:pt>
                <c:pt idx="1">
                  <c:v>BCBS AZ</c:v>
                </c:pt>
                <c:pt idx="2">
                  <c:v>UHC</c:v>
                </c:pt>
                <c:pt idx="3">
                  <c:v>Cigna</c:v>
                </c:pt>
                <c:pt idx="4">
                  <c:v>Health Net</c:v>
                </c:pt>
                <c:pt idx="5">
                  <c:v>Banner Health</c:v>
                </c:pt>
                <c:pt idx="6">
                  <c:v>Aetna</c:v>
                </c:pt>
                <c:pt idx="7">
                  <c:v>PHCS</c:v>
                </c:pt>
                <c:pt idx="8">
                  <c:v>Tri Care for military</c:v>
                </c:pt>
                <c:pt idx="9">
                  <c:v>Mercy St johns</c:v>
                </c:pt>
                <c:pt idx="10">
                  <c:v>CHC</c:v>
                </c:pt>
                <c:pt idx="11">
                  <c:v>AIG</c:v>
                </c:pt>
                <c:pt idx="12">
                  <c:v>no cards</c:v>
                </c:pt>
                <c:pt idx="13">
                  <c:v>Coventry</c:v>
                </c:pt>
              </c:strCache>
            </c:strRef>
          </c:cat>
          <c:val>
            <c:numRef>
              <c:f>November!$B$32:$O$32</c:f>
              <c:numCache>
                <c:formatCode>General</c:formatCode>
                <c:ptCount val="14"/>
                <c:pt idx="0">
                  <c:v>7</c:v>
                </c:pt>
                <c:pt idx="1">
                  <c:v>69</c:v>
                </c:pt>
                <c:pt idx="2">
                  <c:v>39</c:v>
                </c:pt>
                <c:pt idx="3">
                  <c:v>19</c:v>
                </c:pt>
                <c:pt idx="4">
                  <c:v>1</c:v>
                </c:pt>
                <c:pt idx="5">
                  <c:v>5</c:v>
                </c:pt>
                <c:pt idx="6">
                  <c:v>37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137</c:v>
                </c:pt>
                <c:pt idx="13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409483641083299"/>
          <c:y val="2.2566857773432501E-2"/>
          <c:w val="0.68529308836395519"/>
          <c:h val="0.8417627449152234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'patient status (2)'!$B$3</c:f>
              <c:strCache>
                <c:ptCount val="1"/>
                <c:pt idx="0">
                  <c:v>Privately Insured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Lit>
              <c:formatCode>General</c:formatCode>
              <c:ptCount val="2"/>
              <c:pt idx="0">
                <c:v>2009</c:v>
              </c:pt>
              <c:pt idx="1">
                <c:v>2010</c:v>
              </c:pt>
            </c:numLit>
          </c:cat>
          <c:val>
            <c:numRef>
              <c:f>'patient status (2)'!$B$4:$B$5</c:f>
              <c:numCache>
                <c:formatCode>#,##0</c:formatCode>
                <c:ptCount val="2"/>
                <c:pt idx="0">
                  <c:v>5132</c:v>
                </c:pt>
                <c:pt idx="1">
                  <c:v>4832</c:v>
                </c:pt>
              </c:numCache>
            </c:numRef>
          </c:val>
        </c:ser>
        <c:ser>
          <c:idx val="2"/>
          <c:order val="1"/>
          <c:tx>
            <c:strRef>
              <c:f>'patient status (2)'!$C$3</c:f>
              <c:strCache>
                <c:ptCount val="1"/>
                <c:pt idx="0">
                  <c:v>Ins doesn't pay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452913172392061E-2"/>
                  <c:y val="-2.9407848653780592E-3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8033293398766406E-2"/>
                  <c:y val="-1.0782753276433613E-16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Lit>
              <c:formatCode>General</c:formatCode>
              <c:ptCount val="2"/>
              <c:pt idx="0">
                <c:v>2009</c:v>
              </c:pt>
              <c:pt idx="1">
                <c:v>2010</c:v>
              </c:pt>
            </c:numLit>
          </c:cat>
          <c:val>
            <c:numRef>
              <c:f>'patient status (2)'!$C$4:$C$5</c:f>
              <c:numCache>
                <c:formatCode>#,##0</c:formatCode>
                <c:ptCount val="2"/>
                <c:pt idx="0">
                  <c:v>4478</c:v>
                </c:pt>
                <c:pt idx="1">
                  <c:v>3314</c:v>
                </c:pt>
              </c:numCache>
            </c:numRef>
          </c:val>
        </c:ser>
        <c:ser>
          <c:idx val="3"/>
          <c:order val="2"/>
          <c:tx>
            <c:strRef>
              <c:f>'patient status (2)'!$D$3</c:f>
              <c:strCache>
                <c:ptCount val="1"/>
                <c:pt idx="0">
                  <c:v>Native Health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679369758588105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978537423618931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Lit>
              <c:formatCode>General</c:formatCode>
              <c:ptCount val="2"/>
              <c:pt idx="0">
                <c:v>2009</c:v>
              </c:pt>
              <c:pt idx="1">
                <c:v>2010</c:v>
              </c:pt>
            </c:numLit>
          </c:cat>
          <c:val>
            <c:numRef>
              <c:f>'patient status (2)'!$D$4:$D$5</c:f>
              <c:numCache>
                <c:formatCode>#,##0</c:formatCode>
                <c:ptCount val="2"/>
                <c:pt idx="0">
                  <c:v>286</c:v>
                </c:pt>
                <c:pt idx="1">
                  <c:v>308</c:v>
                </c:pt>
              </c:numCache>
            </c:numRef>
          </c:val>
        </c:ser>
        <c:ser>
          <c:idx val="4"/>
          <c:order val="3"/>
          <c:tx>
            <c:strRef>
              <c:f>'patient status (2)'!$E$3</c:f>
              <c:strCache>
                <c:ptCount val="1"/>
                <c:pt idx="0">
                  <c:v>Uninsured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Lit>
              <c:formatCode>General</c:formatCode>
              <c:ptCount val="2"/>
              <c:pt idx="0">
                <c:v>2009</c:v>
              </c:pt>
              <c:pt idx="1">
                <c:v>2010</c:v>
              </c:pt>
            </c:numLit>
          </c:cat>
          <c:val>
            <c:numRef>
              <c:f>'patient status (2)'!$E$4:$E$5</c:f>
              <c:numCache>
                <c:formatCode>#,##0</c:formatCode>
                <c:ptCount val="2"/>
                <c:pt idx="0">
                  <c:v>37335</c:v>
                </c:pt>
                <c:pt idx="1">
                  <c:v>33288</c:v>
                </c:pt>
              </c:numCache>
            </c:numRef>
          </c:val>
        </c:ser>
        <c:ser>
          <c:idx val="5"/>
          <c:order val="4"/>
          <c:tx>
            <c:strRef>
              <c:f>'patient status (2)'!$F$3</c:f>
              <c:strCache>
                <c:ptCount val="1"/>
                <c:pt idx="0">
                  <c:v>Medicaid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Lit>
              <c:formatCode>General</c:formatCode>
              <c:ptCount val="2"/>
              <c:pt idx="0">
                <c:v>2009</c:v>
              </c:pt>
              <c:pt idx="1">
                <c:v>2010</c:v>
              </c:pt>
            </c:numLit>
          </c:cat>
          <c:val>
            <c:numRef>
              <c:f>'patient status (2)'!$F$4:$F$5</c:f>
              <c:numCache>
                <c:formatCode>#,##0</c:formatCode>
                <c:ptCount val="2"/>
                <c:pt idx="0">
                  <c:v>22838</c:v>
                </c:pt>
                <c:pt idx="1">
                  <c:v>14420</c:v>
                </c:pt>
              </c:numCache>
            </c:numRef>
          </c:val>
        </c:ser>
        <c:ser>
          <c:idx val="6"/>
          <c:order val="5"/>
          <c:tx>
            <c:strRef>
              <c:f>'patient status (2)'!$G$3</c:f>
              <c:strCache>
                <c:ptCount val="1"/>
                <c:pt idx="0">
                  <c:v>Kids Care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Lit>
              <c:formatCode>General</c:formatCode>
              <c:ptCount val="2"/>
              <c:pt idx="0">
                <c:v>2009</c:v>
              </c:pt>
              <c:pt idx="1">
                <c:v>2010</c:v>
              </c:pt>
            </c:numLit>
          </c:cat>
          <c:val>
            <c:numRef>
              <c:f>'patient status (2)'!$G$4:$G$5</c:f>
              <c:numCache>
                <c:formatCode>#,##0</c:formatCode>
                <c:ptCount val="2"/>
                <c:pt idx="0">
                  <c:v>728</c:v>
                </c:pt>
                <c:pt idx="1">
                  <c:v>305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7402240"/>
        <c:axId val="27403776"/>
      </c:barChart>
      <c:catAx>
        <c:axId val="27402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7403776"/>
        <c:crosses val="autoZero"/>
        <c:auto val="1"/>
        <c:lblAlgn val="ctr"/>
        <c:lblOffset val="100"/>
        <c:noMultiLvlLbl val="0"/>
      </c:catAx>
      <c:valAx>
        <c:axId val="2740377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one"/>
        <c:crossAx val="27402240"/>
        <c:crosses val="autoZero"/>
        <c:crossBetween val="between"/>
      </c:valAx>
      <c:spPr>
        <a:noFill/>
      </c:spPr>
    </c:plotArea>
    <c:legend>
      <c:legendPos val="r"/>
      <c:legendEntry>
        <c:idx val="0"/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5"/>
        <c:txPr>
          <a:bodyPr/>
          <a:lstStyle/>
          <a:p>
            <a:pPr>
              <a:defRPr sz="1400" b="0">
                <a:solidFill>
                  <a:schemeClr val="bg1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1.6566683092999301E-2"/>
          <c:y val="0.45111960561622"/>
          <c:w val="0.26508017356361174"/>
          <c:h val="0.43081757292625611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0.8548</cdr:x>
      <cdr:y>0.26882</cdr:y>
    </cdr:from>
    <cdr:to>
      <cdr:x>0.91064</cdr:x>
      <cdr:y>0.42563</cdr:y>
    </cdr:to>
    <cdr:sp macro="" textlink="">
      <cdr:nvSpPr>
        <cdr:cNvPr id="2" name="Right Brace 1"/>
        <cdr:cNvSpPr/>
      </cdr:nvSpPr>
      <cdr:spPr>
        <a:xfrm xmlns:a="http://schemas.openxmlformats.org/drawingml/2006/main">
          <a:off x="6196012" y="1143000"/>
          <a:ext cx="404812" cy="666750"/>
        </a:xfrm>
        <a:prstGeom xmlns:a="http://schemas.openxmlformats.org/drawingml/2006/main" prst="rightBrac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02D20E7-B104-46B2-AFF9-393302E91C4D}" type="datetimeFigureOut">
              <a:rPr lang="en-US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AF1FA5F-6900-4F79-8785-3620A925D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49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2E8A57A-6C1B-4F66-9241-12A0E89CB4D3}" type="datetimeFigureOut">
              <a:rPr lang="en-US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E906515-5B8C-492C-8CC5-68B1E1097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292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CE1367A-AEC3-48A0-9CFA-255CC8F89768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A6226D-052C-4D3F-BEAB-FC584A15C0B6}" type="slidenum">
              <a:rPr lang="en-US"/>
              <a:pPr/>
              <a:t>7</a:t>
            </a:fld>
            <a:endParaRPr 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7266" y="694951"/>
            <a:ext cx="4659307" cy="3474751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86" y="4403382"/>
            <a:ext cx="5170311" cy="4247595"/>
          </a:xfrm>
        </p:spPr>
        <p:txBody>
          <a:bodyPr lIns="91832" tIns="45917" rIns="91832" bIns="45917"/>
          <a:lstStyle/>
          <a:p>
            <a:r>
              <a:rPr lang="en-US" sz="1600"/>
              <a:t>This is how most people think the government works.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13F57-795B-48B0-B237-525603A097DC}" type="datetimeFigureOut">
              <a:rPr lang="en-US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AEB7F-12C1-4E30-83FE-D2324C03A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FF488-6C51-4E72-8416-29CE04E5F25C}" type="datetimeFigureOut">
              <a:rPr lang="en-US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07712-8F01-495A-AC4C-3C6C900A0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6CDEF-59F5-4CFF-89D0-77DEBBD62243}" type="datetimeFigureOut">
              <a:rPr lang="en-US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4250C-031C-45C6-B407-B289BF62C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6723D-2CBB-4CD1-983C-2BFDB260288D}" type="datetimeFigureOut">
              <a:rPr lang="en-US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60185-D327-443F-AE7C-CA04DE87F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586CE-A8E9-4672-881F-9816B97B75A8}" type="datetimeFigureOut">
              <a:rPr lang="en-US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4A78C-A6A9-40B4-928C-88CBF948C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41273-0670-44A6-BA70-0301D9BA3EC7}" type="datetimeFigureOut">
              <a:rPr lang="en-US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B1244-0E5B-4CD4-A45E-B834B1A28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231C3-DF78-4E6C-910F-0086458F6FD4}" type="datetimeFigureOut">
              <a:rPr lang="en-US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094EC-D87B-4B77-8772-0F842CE1F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07E2E-10EE-448B-9CC7-1255F0FCF01E}" type="datetimeFigureOut">
              <a:rPr lang="en-US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88150-48E5-476E-B32C-57F95072B3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900E2-5E72-435F-844C-AE485BC93C17}" type="datetimeFigureOut">
              <a:rPr lang="en-US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8B3FD-346D-46F4-A157-0F17F2209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5C700-7C65-45F1-AB58-DE18F4A1E346}" type="datetimeFigureOut">
              <a:rPr lang="en-US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81B2D-8CBE-4C3E-8C20-95A7F9F93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A3C23-1C37-45BF-B65F-0A2AB760DFDD}" type="datetimeFigureOut">
              <a:rPr lang="en-US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4F623-730F-46C1-9024-B39AB39DA3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25FDCDF-A1C2-4AA5-997F-620B763B1409}" type="datetimeFigureOut">
              <a:rPr lang="en-US"/>
              <a:pPr>
                <a:defRPr/>
              </a:pPr>
              <a:t>5/24/2012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F44F511-2947-41AA-9881-BD3F19F22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Picture 6" descr="page2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eg"/><Relationship Id="rId4" Type="http://schemas.openxmlformats.org/officeDocument/2006/relationships/image" Target="/Users/Nan/Desktop/Tapi/graphs/flow%20charts.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/Users/Nan/Desktop/Tapi/graphs/map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yimmunize.org/" TargetMode="External"/><Relationship Id="rId2" Type="http://schemas.openxmlformats.org/officeDocument/2006/relationships/hyperlink" Target="mailto:jennifert@aachc.or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/Users/Nan/Desktop/Tapi/graphs/map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pi2ndpg_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tapi_logo_web_fu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17488" y="518160"/>
            <a:ext cx="8686800" cy="914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The goal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114425" y="1661160"/>
            <a:ext cx="7296150" cy="399478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sz="800" dirty="0" smtClean="0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buNone/>
            </a:pPr>
            <a:r>
              <a:rPr lang="en-US" dirty="0" smtClean="0">
                <a:solidFill>
                  <a:srgbClr val="FFFFFF"/>
                </a:solidFill>
                <a:cs typeface="Arial" charset="0"/>
              </a:rPr>
              <a:t>Self sustaining billing program: </a:t>
            </a:r>
          </a:p>
          <a:p>
            <a:pPr eaLnBrk="1" hangingPunct="1">
              <a:buNone/>
            </a:pPr>
            <a:r>
              <a:rPr lang="en-US" dirty="0" smtClean="0">
                <a:solidFill>
                  <a:srgbClr val="FFFFFF"/>
                </a:solidFill>
                <a:cs typeface="Arial" charset="0"/>
              </a:rPr>
              <a:t>    TAPI agreed to take on the project with no initial funding for a percentage of what we would collect.</a:t>
            </a:r>
          </a:p>
          <a:p>
            <a:pPr eaLnBrk="1" hangingPunct="1">
              <a:buNone/>
            </a:pPr>
            <a:endParaRPr lang="en-US" sz="2000" dirty="0" smtClean="0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buNone/>
            </a:pPr>
            <a:r>
              <a:rPr lang="en-US" dirty="0" smtClean="0">
                <a:solidFill>
                  <a:srgbClr val="FFFFFF"/>
                </a:solidFill>
                <a:cs typeface="Arial" charset="0"/>
              </a:rPr>
              <a:t>Our hope:</a:t>
            </a:r>
          </a:p>
          <a:p>
            <a:pPr algn="ctr" eaLnBrk="1" hangingPunct="1">
              <a:buNone/>
            </a:pPr>
            <a:r>
              <a:rPr lang="en-US" dirty="0" smtClean="0">
                <a:solidFill>
                  <a:srgbClr val="FFFFFF"/>
                </a:solidFill>
                <a:cs typeface="Arial" charset="0"/>
              </a:rPr>
              <a:t>$1 </a:t>
            </a:r>
            <a:endParaRPr lang="en-US" dirty="0" smtClean="0">
              <a:solidFill>
                <a:srgbClr val="FFFFFF"/>
              </a:solidFill>
            </a:endParaRPr>
          </a:p>
          <a:p>
            <a:pPr eaLnBrk="1" hangingPunct="1"/>
            <a:endParaRPr lang="en-US" sz="2400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 descr="tapi_logo_web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0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pi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9219" name="Group 6"/>
          <p:cNvGrpSpPr>
            <a:grpSpLocks/>
          </p:cNvGrpSpPr>
          <p:nvPr/>
        </p:nvGrpSpPr>
        <p:grpSpPr bwMode="auto">
          <a:xfrm>
            <a:off x="5202238" y="1039813"/>
            <a:ext cx="2297112" cy="4183062"/>
            <a:chOff x="5482772" y="613229"/>
            <a:chExt cx="2296820" cy="4184016"/>
          </a:xfrm>
        </p:grpSpPr>
        <p:pic>
          <p:nvPicPr>
            <p:cNvPr id="9222" name="flow charts.png" descr="/Users/Nan/Desktop/Tapi/graphs/flow charts.png"/>
            <p:cNvPicPr>
              <a:picLocks noChangeAspect="1"/>
            </p:cNvPicPr>
            <p:nvPr/>
          </p:nvPicPr>
          <p:blipFill>
            <a:blip r:embed="rId3" r:link="rId4"/>
            <a:srcRect/>
            <a:stretch>
              <a:fillRect/>
            </a:stretch>
          </p:blipFill>
          <p:spPr bwMode="auto">
            <a:xfrm>
              <a:off x="5482772" y="613229"/>
              <a:ext cx="2296820" cy="4184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Title 1"/>
            <p:cNvSpPr txBox="1">
              <a:spLocks/>
            </p:cNvSpPr>
            <p:nvPr/>
          </p:nvSpPr>
          <p:spPr bwMode="auto">
            <a:xfrm>
              <a:off x="5482772" y="830826"/>
              <a:ext cx="2296820" cy="523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  <a:latin typeface="Arial Black" pitchFamily="34" charset="0"/>
                </a:rPr>
                <a:t>Met </a:t>
              </a:r>
              <a:r>
                <a:rPr lang="en-US" sz="1100" dirty="0">
                  <a:solidFill>
                    <a:srgbClr val="FFFFFF"/>
                  </a:solidFill>
                  <a:latin typeface="Arial Black" pitchFamily="34" charset="0"/>
                </a:rPr>
                <a:t>with </a:t>
              </a:r>
            </a:p>
            <a:p>
              <a:pPr algn="ctr"/>
              <a:r>
                <a:rPr lang="en-US" sz="1100" dirty="0">
                  <a:solidFill>
                    <a:srgbClr val="FFFFFF"/>
                  </a:solidFill>
                  <a:latin typeface="Arial Black" pitchFamily="34" charset="0"/>
                </a:rPr>
                <a:t>health plans</a:t>
              </a:r>
            </a:p>
          </p:txBody>
        </p:sp>
        <p:sp>
          <p:nvSpPr>
            <p:cNvPr id="9224" name="Title 1"/>
            <p:cNvSpPr txBox="1">
              <a:spLocks/>
            </p:cNvSpPr>
            <p:nvPr/>
          </p:nvSpPr>
          <p:spPr bwMode="auto">
            <a:xfrm>
              <a:off x="5560786" y="1901254"/>
              <a:ext cx="2218806" cy="523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  <a:latin typeface="Arial Black" pitchFamily="34" charset="0"/>
                </a:rPr>
                <a:t>Met with </a:t>
              </a:r>
              <a:r>
                <a:rPr lang="en-US" sz="1100" dirty="0">
                  <a:solidFill>
                    <a:srgbClr val="FFFFFF"/>
                  </a:solidFill>
                  <a:latin typeface="Arial Black" pitchFamily="34" charset="0"/>
                </a:rPr>
                <a:t>counties / define similar problems</a:t>
              </a:r>
            </a:p>
          </p:txBody>
        </p:sp>
        <p:sp>
          <p:nvSpPr>
            <p:cNvPr id="9225" name="Title 1"/>
            <p:cNvSpPr txBox="1">
              <a:spLocks/>
            </p:cNvSpPr>
            <p:nvPr/>
          </p:nvSpPr>
          <p:spPr bwMode="auto">
            <a:xfrm>
              <a:off x="5560786" y="3007970"/>
              <a:ext cx="2218806" cy="523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  <a:latin typeface="Arial Black" pitchFamily="34" charset="0"/>
                </a:rPr>
                <a:t>Met </a:t>
              </a:r>
              <a:r>
                <a:rPr lang="en-US" sz="1100" dirty="0">
                  <a:solidFill>
                    <a:srgbClr val="FFFFFF"/>
                  </a:solidFill>
                  <a:latin typeface="Arial Black" pitchFamily="34" charset="0"/>
                </a:rPr>
                <a:t>with </a:t>
              </a:r>
            </a:p>
            <a:p>
              <a:pPr algn="ctr"/>
              <a:r>
                <a:rPr lang="en-US" sz="1100" dirty="0">
                  <a:solidFill>
                    <a:srgbClr val="FFFFFF"/>
                  </a:solidFill>
                  <a:latin typeface="Arial Black" pitchFamily="34" charset="0"/>
                </a:rPr>
                <a:t>billing vendors</a:t>
              </a:r>
            </a:p>
          </p:txBody>
        </p:sp>
        <p:sp>
          <p:nvSpPr>
            <p:cNvPr id="9226" name="Title 1"/>
            <p:cNvSpPr txBox="1">
              <a:spLocks/>
            </p:cNvSpPr>
            <p:nvPr/>
          </p:nvSpPr>
          <p:spPr bwMode="auto">
            <a:xfrm>
              <a:off x="5560786" y="4105613"/>
              <a:ext cx="2218806" cy="523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sz="1100" dirty="0" smtClean="0">
                  <a:solidFill>
                    <a:srgbClr val="FFFFFF"/>
                  </a:solidFill>
                  <a:latin typeface="Arial Black" pitchFamily="34" charset="0"/>
                </a:rPr>
                <a:t>Hired </a:t>
              </a:r>
              <a:r>
                <a:rPr lang="en-US" sz="1100" dirty="0">
                  <a:solidFill>
                    <a:srgbClr val="FFFFFF"/>
                  </a:solidFill>
                  <a:latin typeface="Arial Black" pitchFamily="34" charset="0"/>
                </a:rPr>
                <a:t>staff and</a:t>
              </a:r>
              <a:br>
                <a:rPr lang="en-US" sz="1100" dirty="0">
                  <a:solidFill>
                    <a:srgbClr val="FFFFFF"/>
                  </a:solidFill>
                  <a:latin typeface="Arial Black" pitchFamily="34" charset="0"/>
                </a:rPr>
              </a:br>
              <a:r>
                <a:rPr lang="en-US" sz="1100" dirty="0">
                  <a:solidFill>
                    <a:srgbClr val="FFFFFF"/>
                  </a:solidFill>
                  <a:latin typeface="Arial Black" pitchFamily="34" charset="0"/>
                </a:rPr>
                <a:t> </a:t>
              </a:r>
              <a:r>
                <a:rPr lang="en-US" sz="1100" dirty="0" smtClean="0">
                  <a:solidFill>
                    <a:srgbClr val="FFFFFF"/>
                  </a:solidFill>
                  <a:latin typeface="Arial Black" pitchFamily="34" charset="0"/>
                </a:rPr>
                <a:t>started sending claims</a:t>
              </a:r>
              <a:endParaRPr lang="en-US" sz="1100" dirty="0">
                <a:solidFill>
                  <a:srgbClr val="FFFFFF"/>
                </a:solidFill>
                <a:latin typeface="Arial Black" pitchFamily="34" charset="0"/>
              </a:endParaRPr>
            </a:p>
          </p:txBody>
        </p:sp>
      </p:grpSp>
      <p:sp>
        <p:nvSpPr>
          <p:cNvPr id="9220" name="Title 1"/>
          <p:cNvSpPr>
            <a:spLocks noGrp="1"/>
          </p:cNvSpPr>
          <p:nvPr>
            <p:ph type="title"/>
          </p:nvPr>
        </p:nvSpPr>
        <p:spPr>
          <a:xfrm>
            <a:off x="3886200" y="307975"/>
            <a:ext cx="4783138" cy="731838"/>
          </a:xfrm>
        </p:spPr>
        <p:txBody>
          <a:bodyPr/>
          <a:lstStyle/>
          <a:p>
            <a:pPr eaLnBrk="1" hangingPunct="1"/>
            <a:r>
              <a:rPr lang="en-US" sz="4400" b="0" dirty="0" smtClean="0">
                <a:solidFill>
                  <a:schemeClr val="bg1"/>
                </a:solidFill>
              </a:rPr>
              <a:t>Needs Assessment</a:t>
            </a:r>
          </a:p>
        </p:txBody>
      </p:sp>
      <p:pic>
        <p:nvPicPr>
          <p:cNvPr id="12" name="Picture 11" descr="tapi_logo_web_fu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914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And we were off…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790575" y="1189038"/>
            <a:ext cx="7896225" cy="360203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Started the dialog with partners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Collected data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Contracted with plans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Worked on policies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Developed a workflow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Processed the claims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Searched for funding</a:t>
            </a:r>
          </a:p>
          <a:p>
            <a:pPr>
              <a:lnSpc>
                <a:spcPct val="150000"/>
              </a:lnSpc>
            </a:pPr>
            <a:endParaRPr lang="en-US" sz="240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solidFill>
                <a:schemeClr val="bg1"/>
              </a:solidFill>
            </a:endParaRPr>
          </a:p>
          <a:p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  <p:pic>
        <p:nvPicPr>
          <p:cNvPr id="5" name="Picture 4" descr="tapi_logo_web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  <p:pic>
        <p:nvPicPr>
          <p:cNvPr id="10" name="Picture 2" descr="G:\TAPI Documents\Photos\Vaccine Kids\DSC_01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8320" y="1493838"/>
            <a:ext cx="2394971" cy="360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9144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bg1"/>
                </a:solidFill>
              </a:rPr>
              <a:t>Collected Data</a:t>
            </a:r>
            <a:r>
              <a:rPr lang="en-US" sz="2800" i="1" dirty="0" smtClean="0">
                <a:solidFill>
                  <a:schemeClr val="bg1"/>
                </a:solidFill>
              </a:rPr>
              <a:t/>
            </a:r>
            <a:br>
              <a:rPr lang="en-US" sz="2800" i="1" dirty="0" smtClean="0">
                <a:solidFill>
                  <a:schemeClr val="bg1"/>
                </a:solidFill>
              </a:rPr>
            </a:br>
            <a:r>
              <a:rPr lang="en-US" sz="2800" i="1" dirty="0" smtClean="0">
                <a:solidFill>
                  <a:schemeClr val="bg1"/>
                </a:solidFill>
              </a:rPr>
              <a:t>Who uses MCDPH clinics?</a:t>
            </a:r>
          </a:p>
        </p:txBody>
      </p:sp>
      <p:graphicFrame>
        <p:nvGraphicFramePr>
          <p:cNvPr id="1026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1044202"/>
              </p:ext>
            </p:extLst>
          </p:nvPr>
        </p:nvGraphicFramePr>
        <p:xfrm>
          <a:off x="542925" y="803275"/>
          <a:ext cx="8143875" cy="483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r:id="rId3" imgW="6912293" imgH="4644768" progId="Excel.Sheet.8">
                  <p:embed/>
                </p:oleObj>
              </mc:Choice>
              <mc:Fallback>
                <p:oleObj r:id="rId3" imgW="6912293" imgH="4644768" progId="Excel.Sheet.8">
                  <p:embed/>
                  <p:pic>
                    <p:nvPicPr>
                      <p:cNvPr id="0" name="Picture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" y="803275"/>
                        <a:ext cx="8143875" cy="4833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085975" y="4432011"/>
            <a:ext cx="4205863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70,797 patient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encounters in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tapi_logo_web_fu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 txBox="1">
            <a:spLocks/>
          </p:cNvSpPr>
          <p:nvPr/>
        </p:nvSpPr>
        <p:spPr bwMode="auto">
          <a:xfrm>
            <a:off x="217488" y="209550"/>
            <a:ext cx="868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chemeClr val="bg1"/>
                </a:solidFill>
                <a:latin typeface="+mj-lt"/>
              </a:rPr>
              <a:t>Arizona</a:t>
            </a:r>
            <a:r>
              <a:rPr lang="en-US" altLang="en-US" sz="4400" dirty="0">
                <a:solidFill>
                  <a:schemeClr val="bg1"/>
                </a:solidFill>
                <a:latin typeface="+mj-lt"/>
              </a:rPr>
              <a:t>’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s Medicaid System</a:t>
            </a:r>
          </a:p>
        </p:txBody>
      </p:sp>
      <p:pic>
        <p:nvPicPr>
          <p:cNvPr id="8196" name="map.png" descr="/Users/Nan/Desktop/Tapi/graphs/map.png"/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6334125" y="1123950"/>
            <a:ext cx="2486025" cy="2908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itle 1"/>
          <p:cNvSpPr txBox="1">
            <a:spLocks/>
          </p:cNvSpPr>
          <p:nvPr/>
        </p:nvSpPr>
        <p:spPr bwMode="auto">
          <a:xfrm>
            <a:off x="550606" y="4477664"/>
            <a:ext cx="917842" cy="778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</a:rPr>
              <a:t>Bridgeway </a:t>
            </a:r>
          </a:p>
          <a:p>
            <a:pPr algn="ctr"/>
            <a:r>
              <a:rPr lang="en-US" sz="1200">
                <a:solidFill>
                  <a:srgbClr val="FFFFFF"/>
                </a:solidFill>
              </a:rPr>
              <a:t>Health</a:t>
            </a:r>
            <a:endParaRPr lang="en-US" sz="120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8200" name="Title 1"/>
          <p:cNvSpPr txBox="1">
            <a:spLocks/>
          </p:cNvSpPr>
          <p:nvPr/>
        </p:nvSpPr>
        <p:spPr bwMode="auto">
          <a:xfrm>
            <a:off x="1432171" y="4477664"/>
            <a:ext cx="917842" cy="778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dirty="0">
                <a:solidFill>
                  <a:srgbClr val="FFFFFF"/>
                </a:solidFill>
              </a:rPr>
              <a:t>APIPA</a:t>
            </a:r>
            <a:endParaRPr lang="en-US" sz="1200" dirty="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8201" name="Title 1"/>
          <p:cNvSpPr txBox="1">
            <a:spLocks/>
          </p:cNvSpPr>
          <p:nvPr/>
        </p:nvSpPr>
        <p:spPr bwMode="auto">
          <a:xfrm>
            <a:off x="2286529" y="4477664"/>
            <a:ext cx="917842" cy="778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200">
                <a:solidFill>
                  <a:srgbClr val="FFFFFF"/>
                </a:solidFill>
              </a:rPr>
              <a:t>Phoenix Health Plan</a:t>
            </a:r>
          </a:p>
        </p:txBody>
      </p:sp>
      <p:sp>
        <p:nvSpPr>
          <p:cNvPr id="8202" name="Title 1"/>
          <p:cNvSpPr txBox="1">
            <a:spLocks/>
          </p:cNvSpPr>
          <p:nvPr/>
        </p:nvSpPr>
        <p:spPr bwMode="auto">
          <a:xfrm>
            <a:off x="3142713" y="4477664"/>
            <a:ext cx="917842" cy="778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200">
                <a:solidFill>
                  <a:srgbClr val="FFFFFF"/>
                </a:solidFill>
              </a:rPr>
              <a:t>Maricopa Health Plan</a:t>
            </a:r>
          </a:p>
        </p:txBody>
      </p:sp>
      <p:sp>
        <p:nvSpPr>
          <p:cNvPr id="8203" name="Title 1"/>
          <p:cNvSpPr txBox="1">
            <a:spLocks/>
          </p:cNvSpPr>
          <p:nvPr/>
        </p:nvSpPr>
        <p:spPr bwMode="auto">
          <a:xfrm>
            <a:off x="4006140" y="4477664"/>
            <a:ext cx="917842" cy="778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1200">
                <a:solidFill>
                  <a:srgbClr val="FFFFFF"/>
                </a:solidFill>
              </a:rPr>
              <a:t>Mercy Care</a:t>
            </a:r>
          </a:p>
        </p:txBody>
      </p:sp>
      <p:sp>
        <p:nvSpPr>
          <p:cNvPr id="8204" name="Title 1"/>
          <p:cNvSpPr txBox="1">
            <a:spLocks/>
          </p:cNvSpPr>
          <p:nvPr/>
        </p:nvSpPr>
        <p:spPr bwMode="auto">
          <a:xfrm>
            <a:off x="4969328" y="4477664"/>
            <a:ext cx="707393" cy="778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1200">
                <a:solidFill>
                  <a:srgbClr val="FFFFFF"/>
                </a:solidFill>
              </a:rPr>
              <a:t>Care 1</a:t>
            </a:r>
            <a:r>
              <a:rPr lang="en-US" sz="1200" baseline="30000">
                <a:solidFill>
                  <a:srgbClr val="FFFFFF"/>
                </a:solidFill>
              </a:rPr>
              <a:t>st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8205" name="Title 1"/>
          <p:cNvSpPr txBox="1">
            <a:spLocks/>
          </p:cNvSpPr>
          <p:nvPr/>
        </p:nvSpPr>
        <p:spPr bwMode="auto">
          <a:xfrm>
            <a:off x="5684008" y="4477664"/>
            <a:ext cx="917842" cy="778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200">
                <a:solidFill>
                  <a:srgbClr val="FFFFFF"/>
                </a:solidFill>
              </a:rPr>
              <a:t>Pima Health Plan</a:t>
            </a:r>
          </a:p>
        </p:txBody>
      </p:sp>
      <p:sp>
        <p:nvSpPr>
          <p:cNvPr id="8206" name="Title 1"/>
          <p:cNvSpPr txBox="1">
            <a:spLocks/>
          </p:cNvSpPr>
          <p:nvPr/>
        </p:nvSpPr>
        <p:spPr bwMode="auto">
          <a:xfrm>
            <a:off x="6563789" y="4477664"/>
            <a:ext cx="917842" cy="778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1200">
                <a:solidFill>
                  <a:srgbClr val="FFFFFF"/>
                </a:solidFill>
              </a:rPr>
              <a:t>Health Choice</a:t>
            </a:r>
          </a:p>
        </p:txBody>
      </p:sp>
      <p:pic>
        <p:nvPicPr>
          <p:cNvPr id="4" name="Picture 3" descr="structu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6" y="2013528"/>
            <a:ext cx="6715820" cy="2578436"/>
          </a:xfrm>
          <a:prstGeom prst="rect">
            <a:avLst/>
          </a:prstGeom>
        </p:spPr>
      </p:pic>
      <p:pic>
        <p:nvPicPr>
          <p:cNvPr id="14" name="Picture 13" descr="tapi_logo_web_ful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54864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en-US" sz="4400" dirty="0">
              <a:solidFill>
                <a:schemeClr val="bg1"/>
              </a:solidFill>
              <a:latin typeface="+mj-lt"/>
              <a:cs typeface="MS PGothic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0" y="1168718"/>
            <a:ext cx="55245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5" descr="tapi_logo_web_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217488" y="152400"/>
            <a:ext cx="8686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  <a:cs typeface="ＭＳ Ｐゴシック" charset="0"/>
              </a:rPr>
              <a:t>Billing Workflow</a:t>
            </a:r>
          </a:p>
        </p:txBody>
      </p:sp>
      <p:pic>
        <p:nvPicPr>
          <p:cNvPr id="1024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0388" y="5891213"/>
            <a:ext cx="19939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itle 1"/>
          <p:cNvSpPr txBox="1">
            <a:spLocks/>
          </p:cNvSpPr>
          <p:nvPr/>
        </p:nvSpPr>
        <p:spPr bwMode="auto">
          <a:xfrm>
            <a:off x="5857875" y="1343025"/>
            <a:ext cx="2227263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TAPI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n-lt"/>
              </a:rPr>
              <a:t>Verifies, records and bills administration fees</a:t>
            </a:r>
          </a:p>
        </p:txBody>
      </p:sp>
      <p:sp>
        <p:nvSpPr>
          <p:cNvPr id="10245" name="Title 1"/>
          <p:cNvSpPr txBox="1">
            <a:spLocks/>
          </p:cNvSpPr>
          <p:nvPr/>
        </p:nvSpPr>
        <p:spPr bwMode="auto">
          <a:xfrm>
            <a:off x="6027739" y="4048126"/>
            <a:ext cx="1858962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Health Plans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n-lt"/>
              </a:rPr>
              <a:t>Review the claims</a:t>
            </a:r>
          </a:p>
        </p:txBody>
      </p:sp>
      <p:sp>
        <p:nvSpPr>
          <p:cNvPr id="10246" name="Title 1"/>
          <p:cNvSpPr txBox="1">
            <a:spLocks/>
          </p:cNvSpPr>
          <p:nvPr/>
        </p:nvSpPr>
        <p:spPr bwMode="auto">
          <a:xfrm>
            <a:off x="742950" y="4021140"/>
            <a:ext cx="2249487" cy="92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TAPI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n-lt"/>
              </a:rPr>
              <a:t>Post paid claims and reviews denied claims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992187" y="1211263"/>
            <a:ext cx="1481138" cy="968376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accent6"/>
                </a:solidFill>
                <a:latin typeface="+mn-lt"/>
              </a:rPr>
              <a:t>CDH</a:t>
            </a:r>
          </a:p>
          <a:p>
            <a:pPr algn="ctr" eaLnBrk="1" hangingPunct="1">
              <a:defRPr/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Administers vaccines</a:t>
            </a:r>
          </a:p>
        </p:txBody>
      </p:sp>
      <p:pic>
        <p:nvPicPr>
          <p:cNvPr id="2" name="Picture 1" descr="round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244600"/>
            <a:ext cx="4208886" cy="4208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42875" y="274638"/>
            <a:ext cx="8886825" cy="1371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Billing Claims</a:t>
            </a: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857250" y="1965960"/>
            <a:ext cx="782955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We are contracted  with and bill AHCCCS health plans $15.43 for our Medicaid Admin fees .  We received $10-12 per shot.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We started contracting and billing private plans and we receive anywhere from $</a:t>
            </a:r>
            <a:r>
              <a:rPr lang="en-US" sz="2400" dirty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per shot up to $61 per shot for an admin fee.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 descr="tapi_logo_web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36" y="1042718"/>
            <a:ext cx="3366655" cy="312170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5 Top Private insurance plans in Arizona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439391" y="628650"/>
          <a:ext cx="5146469" cy="3848347"/>
        </p:xfrm>
        <a:graphic>
          <a:graphicData uri="http://schemas.openxmlformats.org/drawingml/2006/table">
            <a:tbl>
              <a:tblPr/>
              <a:tblGrid>
                <a:gridCol w="2902066"/>
                <a:gridCol w="2244403"/>
              </a:tblGrid>
              <a:tr h="7645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Health Plan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bg1">
                            <a:lumMod val="8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Arizona Enrollment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bg1">
                            <a:lumMod val="8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6167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Blue Cross Blue Shield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1,096,644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67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United Health Care /PacifiCare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916,534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67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Cigna Health Care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450,886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67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Aetna Health Plan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275,387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67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Health Net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149,475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Picture 4" descr="tapi_logo_web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76224" y="184150"/>
            <a:ext cx="8686800" cy="12398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  <a:cs typeface="ＭＳ Ｐゴシック" charset="0"/>
              </a:rPr>
              <a:t>Privately insured patients at MCDPH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276225" y="1295400"/>
          <a:ext cx="8628063" cy="4105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 descr="tapi_logo_web_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Murky Swamp…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Jennifer Tinney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781" y="1846676"/>
            <a:ext cx="3991367" cy="3411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16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8858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all private insurance cards are not the same…</a:t>
            </a:r>
          </a:p>
        </p:txBody>
      </p:sp>
      <p:pic>
        <p:nvPicPr>
          <p:cNvPr id="13315" name="Picture 7" descr="BCBSAZ ID 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5138" y="1516063"/>
            <a:ext cx="2614612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8" descr="BCBSAZ ID 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5138" y="3267075"/>
            <a:ext cx="2614612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BCBSAZ ID 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0113" y="3267075"/>
            <a:ext cx="2614612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BCBSAZ ID 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0113" y="1516063"/>
            <a:ext cx="2614612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 rot="20292203">
            <a:off x="283272" y="1866036"/>
            <a:ext cx="1855569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Valid ID</a:t>
            </a:r>
          </a:p>
        </p:txBody>
      </p:sp>
      <p:sp>
        <p:nvSpPr>
          <p:cNvPr id="9" name="Rectangle 8"/>
          <p:cNvSpPr/>
          <p:nvPr/>
        </p:nvSpPr>
        <p:spPr>
          <a:xfrm rot="20292203">
            <a:off x="5982604" y="4742587"/>
            <a:ext cx="1855569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Valid ID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710113" y="3619500"/>
            <a:ext cx="1100137" cy="51435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1" name="Picture 10" descr="tapi_logo_web_ful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332787"/>
            <a:ext cx="3108753" cy="402309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2875" y="274637"/>
            <a:ext cx="8778240" cy="1058149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Obstacles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879165" y="3174627"/>
            <a:ext cx="1647317" cy="59013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Consent Forms</a:t>
            </a:r>
          </a:p>
          <a:p>
            <a:pPr algn="ctr" eaLnBrk="1" hangingPunct="1">
              <a:defRPr/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Needs to be legible and accurate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60379" y="1332787"/>
            <a:ext cx="2279259" cy="972264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ID Card / AHCCCS Websites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460379" y="2778826"/>
            <a:ext cx="2055813" cy="1170443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Physicians</a:t>
            </a:r>
          </a:p>
          <a:p>
            <a:pPr algn="ctr" eaLnBrk="1" hangingPunct="1">
              <a:defRPr/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Need to have valid Medicaid and NPI numbers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83826" y="4186775"/>
            <a:ext cx="1832366" cy="1169104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CHD</a:t>
            </a:r>
          </a:p>
          <a:p>
            <a:pPr algn="ctr" eaLnBrk="1" hangingPunct="1">
              <a:defRPr/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Need to have valid Medicaid and NPI numbers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6660674" y="4275859"/>
            <a:ext cx="2055813" cy="1128156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</a:rPr>
              <a:t>Biller</a:t>
            </a:r>
          </a:p>
          <a:p>
            <a:pPr algn="ctr" eaLnBrk="1" hangingPunct="1">
              <a:defRPr/>
            </a:pP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Needs to have valid Medicaid and NPI numbers</a:t>
            </a:r>
          </a:p>
        </p:txBody>
      </p:sp>
      <p:cxnSp>
        <p:nvCxnSpPr>
          <p:cNvPr id="29" name="Elbow Connector 28"/>
          <p:cNvCxnSpPr/>
          <p:nvPr/>
        </p:nvCxnSpPr>
        <p:spPr>
          <a:xfrm rot="5400000" flipH="1">
            <a:off x="3338725" y="3793957"/>
            <a:ext cx="217671" cy="2309631"/>
          </a:xfrm>
          <a:prstGeom prst="bentConnector4">
            <a:avLst>
              <a:gd name="adj1" fmla="val -105021"/>
              <a:gd name="adj2" fmla="val 57942"/>
            </a:avLst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0800000" flipV="1">
            <a:off x="2312498" y="4839937"/>
            <a:ext cx="1471002" cy="5295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0800000">
            <a:off x="2292747" y="3514200"/>
            <a:ext cx="1531109" cy="1588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2292746" y="1955800"/>
            <a:ext cx="1341173" cy="0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5629540" y="4943476"/>
            <a:ext cx="1249625" cy="1588"/>
          </a:xfrm>
          <a:prstGeom prst="straightConnector1">
            <a:avLst/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/>
          <p:nvPr/>
        </p:nvCxnSpPr>
        <p:spPr>
          <a:xfrm flipV="1">
            <a:off x="5719233" y="3515788"/>
            <a:ext cx="1159933" cy="670987"/>
          </a:xfrm>
          <a:prstGeom prst="bentConnector3">
            <a:avLst>
              <a:gd name="adj1" fmla="val 48976"/>
            </a:avLst>
          </a:prstGeom>
          <a:ln>
            <a:solidFill>
              <a:srgbClr val="F7964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444067" y="2396067"/>
            <a:ext cx="855133" cy="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>
            <a:off x="5735106" y="2951693"/>
            <a:ext cx="1128189" cy="0"/>
          </a:xfrm>
          <a:prstGeom prst="line">
            <a:avLst/>
          </a:prstGeom>
          <a:ln>
            <a:solidFill>
              <a:srgbClr val="F796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tapi_logo_web_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3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Common Obstacles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0935" y="1290041"/>
            <a:ext cx="817022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Multiple departments in a county may use the same Tax ID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Several health departments have contracted Medical Directors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CHDs need to have the correct AHCCCS ID numbers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provider AHCCCS ID # - allows a doctor to submit claims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facility AHCCCS ID # - allows a clinic to submit claims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group biller AHCCCS ID# - allows multiple locations to get checks sent to one 			place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Public Insurance plans must update their system to pay despite contract status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Patients/parents must provide accurate information to the clinics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Plans often pay 60-80% of the claim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Picture 4" descr="tapi_logo_web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704850" y="28605"/>
            <a:ext cx="8439150" cy="914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Patient Encounters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232289" y="4752975"/>
            <a:ext cx="15621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Total encounters: </a:t>
            </a:r>
            <a:endParaRPr lang="en-US" sz="1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70,797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878582" y="4752975"/>
            <a:ext cx="131445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Total encounters: </a:t>
            </a:r>
            <a:endParaRPr lang="en-US" sz="1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56,467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089581" y="1066800"/>
            <a:ext cx="935107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2010</a:t>
            </a:r>
            <a:endParaRPr lang="en-US" sz="28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546615" y="1066800"/>
            <a:ext cx="1057274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2009</a:t>
            </a:r>
            <a:endParaRPr lang="en-US" sz="2800" b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828676" y="1066800"/>
          <a:ext cx="7248524" cy="425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ight Brace 9"/>
          <p:cNvSpPr/>
          <p:nvPr/>
        </p:nvSpPr>
        <p:spPr>
          <a:xfrm rot="10800000">
            <a:off x="3168929" y="1552574"/>
            <a:ext cx="377686" cy="1066800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7024688" y="4533900"/>
            <a:ext cx="338137" cy="219075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182180">
            <a:off x="1780929" y="1925321"/>
            <a:ext cx="1357079" cy="59261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SlantUp">
              <a:avLst/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1000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$236,620</a:t>
            </a:r>
            <a:endParaRPr lang="en-US" sz="1000" cap="none" spc="0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21182180">
            <a:off x="7398660" y="2077721"/>
            <a:ext cx="1357079" cy="59261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SlantUp">
              <a:avLst/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1000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$465,503</a:t>
            </a:r>
            <a:endParaRPr lang="en-US" sz="1000" cap="none" spc="0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91855" y="4263446"/>
            <a:ext cx="1062557" cy="5435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SlantUp">
              <a:avLst/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1000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$9,155</a:t>
            </a:r>
            <a:endParaRPr lang="en-US" sz="1000" cap="none" spc="0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" name="Picture 14" descr="tapi_logo_web_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42875" y="274638"/>
            <a:ext cx="8886825" cy="1371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Buying Vaccine</a:t>
            </a: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502920" y="1646238"/>
            <a:ext cx="782955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solidFill>
                  <a:schemeClr val="bg1"/>
                </a:solidFill>
              </a:rPr>
              <a:t>Because of the gaps in the system we are  cautious about purchasing vaccine for privately insured kids at this time but we hope to make some changes: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	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	Third </a:t>
            </a:r>
            <a:r>
              <a:rPr lang="en-US" sz="2400" dirty="0">
                <a:solidFill>
                  <a:schemeClr val="bg1"/>
                </a:solidFill>
              </a:rPr>
              <a:t>Vaccine Congress to address the issues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	Working with health plans and the Pediatric Council 	on introduction of legislation and alternative funding 	models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	Exploration of  State or Federal  vaccine stocks that we  	can pay back after reimbursement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 descr="tapi_logo_web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Business As Usual?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C:\Users\jennifert\AppData\Local\Microsoft\Windows\Temporary Internet Files\Content.Outlook\B2EJ55UU\964_1420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09700" y="1626791"/>
            <a:ext cx="6251927" cy="3516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tapi_logo_web_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0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217488" y="152400"/>
            <a:ext cx="8686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  <a:cs typeface="ＭＳ Ｐゴシック" charset="0"/>
              </a:rPr>
              <a:t>Private Billing Workflow</a:t>
            </a:r>
          </a:p>
        </p:txBody>
      </p:sp>
      <p:sp>
        <p:nvSpPr>
          <p:cNvPr id="10244" name="Title 1"/>
          <p:cNvSpPr txBox="1">
            <a:spLocks/>
          </p:cNvSpPr>
          <p:nvPr/>
        </p:nvSpPr>
        <p:spPr bwMode="auto">
          <a:xfrm>
            <a:off x="5857875" y="1343025"/>
            <a:ext cx="2227263" cy="99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TAPI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n-lt"/>
              </a:rPr>
              <a:t>Verifies, records and bills administration fees</a:t>
            </a:r>
          </a:p>
        </p:txBody>
      </p:sp>
      <p:sp>
        <p:nvSpPr>
          <p:cNvPr id="10245" name="Title 1"/>
          <p:cNvSpPr txBox="1">
            <a:spLocks/>
          </p:cNvSpPr>
          <p:nvPr/>
        </p:nvSpPr>
        <p:spPr bwMode="auto">
          <a:xfrm>
            <a:off x="6027739" y="4048126"/>
            <a:ext cx="1858962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Health Plans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n-lt"/>
              </a:rPr>
              <a:t>Review the claims</a:t>
            </a:r>
          </a:p>
        </p:txBody>
      </p:sp>
      <p:sp>
        <p:nvSpPr>
          <p:cNvPr id="10246" name="Title 1"/>
          <p:cNvSpPr txBox="1">
            <a:spLocks/>
          </p:cNvSpPr>
          <p:nvPr/>
        </p:nvSpPr>
        <p:spPr bwMode="auto">
          <a:xfrm>
            <a:off x="742950" y="4021140"/>
            <a:ext cx="2249487" cy="92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TAPI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n-lt"/>
              </a:rPr>
              <a:t>Post paid claims and reviews denied claims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992187" y="1211263"/>
            <a:ext cx="1481138" cy="968376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accent6"/>
                </a:solidFill>
                <a:latin typeface="+mn-lt"/>
              </a:rPr>
              <a:t>CDH</a:t>
            </a:r>
          </a:p>
          <a:p>
            <a:pPr algn="ctr" eaLnBrk="1" hangingPunct="1">
              <a:defRPr/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Administers vaccines</a:t>
            </a:r>
          </a:p>
        </p:txBody>
      </p:sp>
      <p:pic>
        <p:nvPicPr>
          <p:cNvPr id="2" name="Picture 1" descr="round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244600"/>
            <a:ext cx="4208886" cy="4208886"/>
          </a:xfrm>
          <a:prstGeom prst="rect">
            <a:avLst/>
          </a:prstGeom>
        </p:spPr>
      </p:pic>
      <p:pic>
        <p:nvPicPr>
          <p:cNvPr id="20482" name="Picture 2" descr="G:\TAPI Documents\Photos\Purchased Photos\iStock_ shot and vi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187" y="2338387"/>
            <a:ext cx="1110933" cy="114622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tapi_logo_web_fu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42875" y="274638"/>
            <a:ext cx="8886825" cy="1371600"/>
          </a:xfrm>
        </p:spPr>
        <p:txBody>
          <a:bodyPr/>
          <a:lstStyle/>
          <a:p>
            <a:pPr>
              <a:defRPr/>
            </a:pPr>
            <a:r>
              <a:rPr lang="en-US" sz="4800" dirty="0" smtClean="0">
                <a:solidFill>
                  <a:schemeClr val="bg1"/>
                </a:solidFill>
              </a:rPr>
              <a:t>Coalition Approach</a:t>
            </a:r>
            <a:r>
              <a:rPr lang="en-US" sz="8000" dirty="0" smtClean="0">
                <a:solidFill>
                  <a:schemeClr val="bg1"/>
                </a:solidFill>
              </a:rPr>
              <a:t/>
            </a:r>
            <a:br>
              <a:rPr lang="en-US" sz="8000" dirty="0" smtClean="0">
                <a:solidFill>
                  <a:schemeClr val="bg1"/>
                </a:solidFill>
              </a:rPr>
            </a:br>
            <a:r>
              <a:rPr lang="en-US" sz="2400" i="1" dirty="0" smtClean="0">
                <a:solidFill>
                  <a:srgbClr val="FF9900"/>
                </a:solidFill>
              </a:rPr>
              <a:t>Ongoing system and policy changes provided for public health billing:</a:t>
            </a:r>
          </a:p>
        </p:txBody>
      </p:sp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857250" y="2301240"/>
            <a:ext cx="782955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endParaRPr lang="en-US" sz="1200" dirty="0" smtClean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Advocate for </a:t>
            </a:r>
            <a:r>
              <a:rPr lang="en-US" sz="2400" dirty="0">
                <a:solidFill>
                  <a:schemeClr val="bg1"/>
                </a:solidFill>
              </a:rPr>
              <a:t>changes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Contract </a:t>
            </a:r>
            <a:r>
              <a:rPr lang="en-US" sz="2400" dirty="0" smtClean="0">
                <a:solidFill>
                  <a:schemeClr val="bg1"/>
                </a:solidFill>
              </a:rPr>
              <a:t>negotiations for all partners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Track </a:t>
            </a:r>
            <a:r>
              <a:rPr lang="en-US" sz="2400" dirty="0">
                <a:solidFill>
                  <a:schemeClr val="bg1"/>
                </a:solidFill>
              </a:rPr>
              <a:t>monthly numbers </a:t>
            </a:r>
            <a:r>
              <a:rPr lang="en-US" sz="2400" dirty="0" smtClean="0">
                <a:solidFill>
                  <a:schemeClr val="bg1"/>
                </a:solidFill>
              </a:rPr>
              <a:t> for pubic health trends </a:t>
            </a:r>
            <a:endParaRPr lang="en-US" sz="2400" dirty="0">
              <a:solidFill>
                <a:schemeClr val="bg1"/>
              </a:solidFill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Publish monthly </a:t>
            </a:r>
            <a:r>
              <a:rPr lang="en-US" sz="2400" dirty="0">
                <a:solidFill>
                  <a:schemeClr val="bg1"/>
                </a:solidFill>
              </a:rPr>
              <a:t>reports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Provide yearly </a:t>
            </a:r>
            <a:r>
              <a:rPr lang="en-US" sz="2400" dirty="0">
                <a:solidFill>
                  <a:schemeClr val="bg1"/>
                </a:solidFill>
              </a:rPr>
              <a:t>financial audit of funds 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Develop billing </a:t>
            </a:r>
            <a:r>
              <a:rPr lang="en-US" sz="2400" dirty="0">
                <a:solidFill>
                  <a:schemeClr val="bg1"/>
                </a:solidFill>
              </a:rPr>
              <a:t>module in ASIIS 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174750" y="1646238"/>
            <a:ext cx="7302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…not just to provide billing services.  TAPI is working to…</a:t>
            </a:r>
          </a:p>
        </p:txBody>
      </p:sp>
      <p:pic>
        <p:nvPicPr>
          <p:cNvPr id="6" name="Picture 5" descr="tapi_logo_web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pi_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75" y="0"/>
            <a:ext cx="9144000" cy="6858000"/>
          </a:xfrm>
          <a:prstGeom prst="rect">
            <a:avLst/>
          </a:prstGeom>
        </p:spPr>
      </p:pic>
      <p:sp>
        <p:nvSpPr>
          <p:cNvPr id="7171" name="Title 1"/>
          <p:cNvSpPr txBox="1">
            <a:spLocks/>
          </p:cNvSpPr>
          <p:nvPr/>
        </p:nvSpPr>
        <p:spPr bwMode="auto">
          <a:xfrm>
            <a:off x="403225" y="161925"/>
            <a:ext cx="868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4400" dirty="0" smtClean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</a:rPr>
              <a:t>Coalition Approach</a:t>
            </a:r>
          </a:p>
          <a:p>
            <a:pPr algn="ctr">
              <a:defRPr/>
            </a:pPr>
            <a:r>
              <a:rPr lang="en-US" sz="2000" b="1" i="1" dirty="0" smtClean="0">
                <a:solidFill>
                  <a:srgbClr val="FF9900"/>
                </a:solidFill>
              </a:rPr>
              <a:t>Ongoing system and policy changes provided for public health billing:</a:t>
            </a:r>
            <a:endParaRPr lang="en-US" sz="2000" i="1" dirty="0" smtClean="0">
              <a:solidFill>
                <a:srgbClr val="FF9900"/>
              </a:solidFill>
            </a:endParaRPr>
          </a:p>
          <a:p>
            <a:pPr algn="ctr">
              <a:defRPr/>
            </a:pP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1174750" y="1307157"/>
            <a:ext cx="7302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…not just to provide billing services.  TAPI is working to…</a:t>
            </a: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942974" y="2196499"/>
            <a:ext cx="774382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solidFill>
                  <a:schemeClr val="bg1"/>
                </a:solidFill>
              </a:rPr>
              <a:t>Explore statewide buying groups 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Train offices on immunization best practices 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Introduce legislation for mandatory reimbursements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	Provide CME Programs for docs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	Provide training for offices and health departments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	Provide ongoing stakeholder updates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	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Picture 9" descr="tapi_logo_web_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Cost of Public Health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Public health is providing medical services to the community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Public health shouldn’t have to use public funds to provide a service that has already been paid for:</a:t>
            </a:r>
          </a:p>
          <a:p>
            <a:pPr lvl="4"/>
            <a:r>
              <a:rPr lang="en-US" dirty="0" smtClean="0">
                <a:solidFill>
                  <a:schemeClr val="bg1"/>
                </a:solidFill>
              </a:rPr>
              <a:t>Private plan  premiums</a:t>
            </a:r>
          </a:p>
          <a:p>
            <a:pPr lvl="4"/>
            <a:r>
              <a:rPr lang="en-US" dirty="0" smtClean="0">
                <a:solidFill>
                  <a:schemeClr val="bg1"/>
                </a:solidFill>
              </a:rPr>
              <a:t>Medicaid  funds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9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914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Arizona Partnership for Immunization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8308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Public/private partnership working together to sustain an immunization program for all Arizonan's across the lifespan</a:t>
            </a:r>
          </a:p>
          <a:p>
            <a:pPr algn="ctr"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20 year partnership to create immunization programs like our state registry and the current billing program</a:t>
            </a:r>
          </a:p>
          <a:p>
            <a:pPr algn="ctr"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3 paid FTE TAPI employees until ARRA funding able to expand to 9 FTE, 4 contractors and 2 PhD interns to study sustainability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tapi_logo_web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17488" y="141288"/>
            <a:ext cx="8686800" cy="9144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The cost of running the program</a:t>
            </a:r>
            <a:endParaRPr lang="en-US" smtClean="0"/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1552575" y="1182688"/>
            <a:ext cx="6705600" cy="470852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sz="1400" b="1" dirty="0" smtClean="0">
                <a:solidFill>
                  <a:srgbClr val="FF9900"/>
                </a:solidFill>
              </a:rPr>
              <a:t>3 FTE Data Entry Clerks 								</a:t>
            </a:r>
            <a:r>
              <a:rPr lang="en-US" sz="1400" dirty="0" smtClean="0">
                <a:solidFill>
                  <a:srgbClr val="FF9900"/>
                </a:solidFill>
              </a:rPr>
              <a:t>$62,400 </a:t>
            </a:r>
          </a:p>
          <a:p>
            <a:pPr lvl="1">
              <a:defRPr/>
            </a:pPr>
            <a:r>
              <a:rPr lang="en-US" sz="1000" b="1" dirty="0" smtClean="0">
                <a:solidFill>
                  <a:schemeClr val="bg1"/>
                </a:solidFill>
              </a:rPr>
              <a:t>Required to process 2,000-2,500 claims per month 					</a:t>
            </a:r>
            <a:endParaRPr lang="en-US" sz="1000" dirty="0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en-US" sz="1400" b="1" dirty="0" smtClean="0">
                <a:solidFill>
                  <a:srgbClr val="FF9900"/>
                </a:solidFill>
              </a:rPr>
              <a:t>Billing Claims Manager 								</a:t>
            </a:r>
            <a:r>
              <a:rPr lang="en-US" sz="1400" dirty="0" smtClean="0">
                <a:solidFill>
                  <a:srgbClr val="FF9900"/>
                </a:solidFill>
              </a:rPr>
              <a:t>$40,000</a:t>
            </a:r>
          </a:p>
          <a:p>
            <a:pPr lvl="1">
              <a:defRPr/>
            </a:pPr>
            <a:r>
              <a:rPr lang="en-US" sz="1000" dirty="0" smtClean="0">
                <a:solidFill>
                  <a:schemeClr val="bg1"/>
                </a:solidFill>
              </a:rPr>
              <a:t>Provides quality control for claims </a:t>
            </a:r>
          </a:p>
          <a:p>
            <a:pPr lvl="1">
              <a:defRPr/>
            </a:pPr>
            <a:r>
              <a:rPr lang="en-US" sz="1000" dirty="0" smtClean="0">
                <a:solidFill>
                  <a:schemeClr val="bg1"/>
                </a:solidFill>
              </a:rPr>
              <a:t>Collect data for monthly reporting </a:t>
            </a:r>
          </a:p>
          <a:p>
            <a:pPr lvl="1">
              <a:defRPr/>
            </a:pPr>
            <a:r>
              <a:rPr lang="en-US" sz="1000" dirty="0" smtClean="0">
                <a:solidFill>
                  <a:schemeClr val="bg1"/>
                </a:solidFill>
              </a:rPr>
              <a:t>Upload batched claims to </a:t>
            </a:r>
            <a:r>
              <a:rPr lang="en-US" sz="1000" dirty="0" err="1" smtClean="0">
                <a:solidFill>
                  <a:schemeClr val="bg1"/>
                </a:solidFill>
              </a:rPr>
              <a:t>Availity</a:t>
            </a:r>
            <a:r>
              <a:rPr lang="en-US" sz="1000" dirty="0" smtClean="0">
                <a:solidFill>
                  <a:schemeClr val="bg1"/>
                </a:solidFill>
              </a:rPr>
              <a:t> </a:t>
            </a:r>
          </a:p>
          <a:p>
            <a:pPr lvl="1">
              <a:defRPr/>
            </a:pPr>
            <a:r>
              <a:rPr lang="en-US" sz="1000" dirty="0" smtClean="0">
                <a:solidFill>
                  <a:schemeClr val="bg1"/>
                </a:solidFill>
              </a:rPr>
              <a:t>Contact for health plan claims division follow up </a:t>
            </a:r>
          </a:p>
          <a:p>
            <a:pPr lvl="1">
              <a:defRPr/>
            </a:pPr>
            <a:r>
              <a:rPr lang="en-US" sz="1000" dirty="0" smtClean="0">
                <a:solidFill>
                  <a:schemeClr val="bg1"/>
                </a:solidFill>
              </a:rPr>
              <a:t>Resubmission of denied claims </a:t>
            </a:r>
          </a:p>
          <a:p>
            <a:pPr>
              <a:buFont typeface="Arial" charset="0"/>
              <a:buNone/>
              <a:defRPr/>
            </a:pPr>
            <a:r>
              <a:rPr lang="en-US" sz="1400" b="1" dirty="0" smtClean="0">
                <a:solidFill>
                  <a:srgbClr val="FF9900"/>
                </a:solidFill>
              </a:rPr>
              <a:t>ERE at 16% for direct project staff  						</a:t>
            </a:r>
            <a:r>
              <a:rPr lang="en-US" sz="1400" dirty="0" smtClean="0">
                <a:solidFill>
                  <a:srgbClr val="FF9900"/>
                </a:solidFill>
              </a:rPr>
              <a:t>$16,384 </a:t>
            </a:r>
          </a:p>
          <a:p>
            <a:pPr>
              <a:buFont typeface="Arial" charset="0"/>
              <a:buNone/>
              <a:defRPr/>
            </a:pPr>
            <a:r>
              <a:rPr lang="en-US" sz="1400" b="1" dirty="0" smtClean="0">
                <a:solidFill>
                  <a:srgbClr val="FF9900"/>
                </a:solidFill>
              </a:rPr>
              <a:t>Billing Software system (Leonardo MD) 					</a:t>
            </a:r>
            <a:r>
              <a:rPr lang="en-US" sz="1400" dirty="0" smtClean="0">
                <a:solidFill>
                  <a:srgbClr val="FF9900"/>
                </a:solidFill>
              </a:rPr>
              <a:t>$24,000 </a:t>
            </a:r>
          </a:p>
          <a:p>
            <a:pPr>
              <a:buFont typeface="Arial" charset="0"/>
              <a:buNone/>
              <a:defRPr/>
            </a:pPr>
            <a:r>
              <a:rPr lang="en-US" sz="1400" b="1" dirty="0" smtClean="0">
                <a:solidFill>
                  <a:srgbClr val="FF9900"/>
                </a:solidFill>
              </a:rPr>
              <a:t>Office Space and Storage 							</a:t>
            </a:r>
            <a:r>
              <a:rPr lang="en-US" sz="1400" dirty="0" smtClean="0">
                <a:solidFill>
                  <a:srgbClr val="FF9900"/>
                </a:solidFill>
              </a:rPr>
              <a:t>$20,000 </a:t>
            </a:r>
          </a:p>
          <a:p>
            <a:pPr>
              <a:buFont typeface="Arial" charset="0"/>
              <a:buNone/>
              <a:defRPr/>
            </a:pPr>
            <a:r>
              <a:rPr lang="en-US" sz="1400" b="1" dirty="0" smtClean="0">
                <a:solidFill>
                  <a:srgbClr val="FF9900"/>
                </a:solidFill>
              </a:rPr>
              <a:t>IT Support including data storage 						</a:t>
            </a:r>
            <a:r>
              <a:rPr lang="en-US" sz="1400" dirty="0" smtClean="0">
                <a:solidFill>
                  <a:srgbClr val="FF9900"/>
                </a:solidFill>
              </a:rPr>
              <a:t>$15,000 </a:t>
            </a:r>
          </a:p>
          <a:p>
            <a:pPr>
              <a:buFont typeface="Arial" charset="0"/>
              <a:buNone/>
              <a:defRPr/>
            </a:pPr>
            <a:r>
              <a:rPr lang="en-US" sz="1400" b="1" dirty="0" smtClean="0">
                <a:solidFill>
                  <a:srgbClr val="FF9900"/>
                </a:solidFill>
              </a:rPr>
              <a:t>Computers, equipment, office supplies 					   </a:t>
            </a:r>
            <a:r>
              <a:rPr lang="en-US" sz="1400" dirty="0" smtClean="0">
                <a:solidFill>
                  <a:srgbClr val="FF9900"/>
                </a:solidFill>
              </a:rPr>
              <a:t>$5,000 </a:t>
            </a:r>
          </a:p>
          <a:p>
            <a:pPr>
              <a:buFont typeface="Arial" charset="0"/>
              <a:buNone/>
              <a:defRPr/>
            </a:pPr>
            <a:r>
              <a:rPr lang="en-US" sz="1400" b="1" dirty="0" smtClean="0">
                <a:solidFill>
                  <a:srgbClr val="FF9900"/>
                </a:solidFill>
              </a:rPr>
              <a:t>Project Support Expenses 							</a:t>
            </a:r>
            <a:r>
              <a:rPr lang="en-US" sz="1400" dirty="0" smtClean="0">
                <a:solidFill>
                  <a:srgbClr val="FF9900"/>
                </a:solidFill>
              </a:rPr>
              <a:t>$30,000 </a:t>
            </a:r>
          </a:p>
          <a:p>
            <a:pPr lvl="1">
              <a:defRPr/>
            </a:pPr>
            <a:r>
              <a:rPr lang="en-US" sz="1000" dirty="0" smtClean="0">
                <a:solidFill>
                  <a:schemeClr val="bg1"/>
                </a:solidFill>
              </a:rPr>
              <a:t>HR Services </a:t>
            </a:r>
          </a:p>
          <a:p>
            <a:pPr lvl="1">
              <a:defRPr/>
            </a:pPr>
            <a:r>
              <a:rPr lang="en-US" sz="1000" dirty="0" smtClean="0">
                <a:solidFill>
                  <a:schemeClr val="bg1"/>
                </a:solidFill>
              </a:rPr>
              <a:t>Project finance and reconciliation </a:t>
            </a:r>
          </a:p>
          <a:p>
            <a:pPr lvl="1">
              <a:defRPr/>
            </a:pPr>
            <a:r>
              <a:rPr lang="en-US" sz="1000" dirty="0" smtClean="0">
                <a:solidFill>
                  <a:schemeClr val="bg1"/>
                </a:solidFill>
              </a:rPr>
              <a:t>Annual audit </a:t>
            </a:r>
          </a:p>
          <a:p>
            <a:pPr lvl="1">
              <a:defRPr/>
            </a:pPr>
            <a:r>
              <a:rPr lang="en-US" sz="1000" dirty="0" smtClean="0">
                <a:solidFill>
                  <a:schemeClr val="bg1"/>
                </a:solidFill>
              </a:rPr>
              <a:t>Reimbursement negotiation </a:t>
            </a:r>
          </a:p>
          <a:p>
            <a:pPr lvl="1">
              <a:defRPr/>
            </a:pPr>
            <a:r>
              <a:rPr lang="en-US" sz="1000" dirty="0" smtClean="0">
                <a:solidFill>
                  <a:schemeClr val="bg1"/>
                </a:solidFill>
              </a:rPr>
              <a:t>Health plan annual contract negotiation </a:t>
            </a:r>
          </a:p>
          <a:p>
            <a:pPr lvl="1">
              <a:defRPr/>
            </a:pPr>
            <a:r>
              <a:rPr lang="en-US" sz="1000" dirty="0" smtClean="0">
                <a:solidFill>
                  <a:schemeClr val="bg1"/>
                </a:solidFill>
              </a:rPr>
              <a:t>Health plan engagement </a:t>
            </a:r>
          </a:p>
          <a:p>
            <a:pPr lvl="1">
              <a:defRPr/>
            </a:pPr>
            <a:r>
              <a:rPr lang="en-US" sz="1000" dirty="0" smtClean="0">
                <a:solidFill>
                  <a:schemeClr val="bg1"/>
                </a:solidFill>
              </a:rPr>
              <a:t>Assessments </a:t>
            </a:r>
          </a:p>
          <a:p>
            <a:pPr>
              <a:buFont typeface="Arial" charset="0"/>
              <a:buNone/>
              <a:defRPr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Total 									   $212,784</a:t>
            </a:r>
            <a:endParaRPr lang="en-US" sz="2000" dirty="0"/>
          </a:p>
        </p:txBody>
      </p:sp>
      <p:pic>
        <p:nvPicPr>
          <p:cNvPr id="5" name="Picture 4" descr="tapi_logo_web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120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1535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Private Billing Company </a:t>
            </a:r>
            <a:r>
              <a:rPr lang="en-US" dirty="0" err="1" smtClean="0">
                <a:solidFill>
                  <a:schemeClr val="bg1"/>
                </a:solidFill>
              </a:rPr>
              <a:t>vs</a:t>
            </a:r>
            <a:r>
              <a:rPr lang="en-US" dirty="0" smtClean="0">
                <a:solidFill>
                  <a:schemeClr val="bg1"/>
                </a:solidFill>
              </a:rPr>
              <a:t> Coalition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144963"/>
          </a:xfrm>
        </p:spPr>
        <p:txBody>
          <a:bodyPr/>
          <a:lstStyle/>
          <a:p>
            <a:r>
              <a:rPr lang="en-US" sz="3000" dirty="0" smtClean="0">
                <a:solidFill>
                  <a:schemeClr val="bg1"/>
                </a:solidFill>
              </a:rPr>
              <a:t>We are currently working with a consultant to do an in-depth cost analysis by month and season.</a:t>
            </a:r>
          </a:p>
          <a:p>
            <a:r>
              <a:rPr lang="en-US" sz="3000" dirty="0" smtClean="0">
                <a:solidFill>
                  <a:schemeClr val="bg1"/>
                </a:solidFill>
              </a:rPr>
              <a:t>They are doing interim billing during the analysis in order to get a comparable time study</a:t>
            </a:r>
          </a:p>
          <a:p>
            <a:r>
              <a:rPr lang="en-US" sz="3000" dirty="0" smtClean="0">
                <a:solidFill>
                  <a:schemeClr val="bg1"/>
                </a:solidFill>
              </a:rPr>
              <a:t>For data entry and claims submission and follow up- $223,000 </a:t>
            </a:r>
          </a:p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Work together!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1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32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cs typeface="MS PGothic" charset="0"/>
              </a:rPr>
              <a:t>Recommendations</a:t>
            </a:r>
            <a:endParaRPr lang="en-US" sz="4400" dirty="0">
              <a:solidFill>
                <a:schemeClr val="bg1"/>
              </a:solidFill>
              <a:latin typeface="+mj-lt"/>
              <a:cs typeface="MS PGothic" charset="0"/>
            </a:endParaRPr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457200" y="1188720"/>
            <a:ext cx="8229600" cy="717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Consolidate resources and effort into state wide system </a:t>
            </a:r>
          </a:p>
          <a:p>
            <a:pPr algn="ctr">
              <a:buFont typeface="Wingdings" pitchFamily="2" charset="2"/>
              <a:buChar char="ü"/>
            </a:pPr>
            <a:endParaRPr lang="en-US" sz="2400" dirty="0" smtClean="0">
              <a:solidFill>
                <a:schemeClr val="bg1"/>
              </a:solidFill>
            </a:endParaRPr>
          </a:p>
          <a:p>
            <a:pPr algn="ctr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Consider National  group for vaccine purchase and contracting</a:t>
            </a:r>
          </a:p>
          <a:p>
            <a:pPr algn="ctr">
              <a:buFont typeface="Wingdings" pitchFamily="2" charset="2"/>
              <a:buChar char="ü"/>
            </a:pPr>
            <a:endParaRPr lang="en-US" sz="2400" dirty="0" smtClean="0">
              <a:solidFill>
                <a:schemeClr val="bg1"/>
              </a:solidFill>
            </a:endParaRPr>
          </a:p>
          <a:p>
            <a:pPr algn="ctr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 may not need to be credentialed as a public health department</a:t>
            </a:r>
          </a:p>
          <a:p>
            <a:pPr algn="ctr">
              <a:buFont typeface="Wingdings" pitchFamily="2" charset="2"/>
              <a:buChar char="ü"/>
            </a:pPr>
            <a:endParaRPr lang="en-US" sz="2400" dirty="0" smtClean="0">
              <a:solidFill>
                <a:schemeClr val="bg1"/>
              </a:solidFill>
            </a:endParaRPr>
          </a:p>
          <a:p>
            <a:pPr algn="ctr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No does not mean no! Instead of health plan contracting try EPSTD coordinators, quality control divisions and the medical Directors.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</a:rPr>
              <a:t>Get help! And be helpful!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5" name="Picture 4" descr="tapi_logo_web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50292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cs typeface="MS PGothic" charset="0"/>
              </a:rPr>
              <a:t>Next Steps</a:t>
            </a:r>
            <a:endParaRPr lang="en-US" sz="4400" dirty="0">
              <a:solidFill>
                <a:schemeClr val="bg1"/>
              </a:solidFill>
              <a:latin typeface="+mj-lt"/>
              <a:cs typeface="MS PGothic" charset="0"/>
            </a:endParaRPr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457200" y="1645920"/>
            <a:ext cx="82296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jennifert\AppData\Local\Microsoft\Windows\Temporary Internet Files\Low\Content.IE5\TR9OBWSM\ChartExport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1320" y="2057400"/>
            <a:ext cx="3008900" cy="22566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TextBox 5"/>
          <p:cNvSpPr txBox="1"/>
          <p:nvPr/>
        </p:nvSpPr>
        <p:spPr>
          <a:xfrm>
            <a:off x="1066800" y="1443990"/>
            <a:ext cx="381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Secure favorable contracts with Private Health Plans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Expand services to other counties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Explore a private vaccine stock program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Reimbursement Legislation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 descr="tapi_logo_web_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73152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dirty="0" smtClean="0">
                <a:solidFill>
                  <a:schemeClr val="bg1"/>
                </a:solidFill>
                <a:latin typeface="+mj-lt"/>
                <a:cs typeface="MS PGothic" charset="0"/>
              </a:rPr>
              <a:t>The Big Questions…</a:t>
            </a:r>
            <a:endParaRPr lang="en-US" sz="4400" dirty="0">
              <a:solidFill>
                <a:schemeClr val="bg1"/>
              </a:solidFill>
              <a:latin typeface="+mj-lt"/>
              <a:cs typeface="MS PGothic" charset="0"/>
            </a:endParaRPr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457200" y="1188720"/>
            <a:ext cx="82296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5" name="Picture 4" descr="tapi_logo_web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7720" y="1996440"/>
            <a:ext cx="78790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Did we make our goal?</a:t>
            </a:r>
          </a:p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Did we make $1 more than we had?</a:t>
            </a:r>
          </a:p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Did we develop a sustainable program?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nicoles.AACHC\AppData\Local\Microsoft\Windows\Temporary Internet Files\Content.IE5\XDSA3NE8\MP900400854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5429" y="1727284"/>
            <a:ext cx="3835730" cy="331659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TextBox 1"/>
          <p:cNvSpPr txBox="1"/>
          <p:nvPr/>
        </p:nvSpPr>
        <p:spPr>
          <a:xfrm>
            <a:off x="274716" y="758241"/>
            <a:ext cx="5033554" cy="3908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 MCDPH/TAPI generated</a:t>
            </a:r>
          </a:p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$851,573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in administration fees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Picture 2" descr="tapi_logo_web_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7720" y="4720710"/>
            <a:ext cx="749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9900"/>
                </a:solidFill>
              </a:rPr>
              <a:t>$538,943 has gone to Maricopa county for nurses and education programs</a:t>
            </a:r>
            <a:endParaRPr lang="en-US" i="1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pi_logo_web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1143000"/>
            <a:ext cx="655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For every $1 spent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$2.23 is generated</a:t>
            </a:r>
          </a:p>
          <a:p>
            <a:pPr algn="ctr"/>
            <a:endParaRPr lang="en-US" sz="4800" dirty="0" smtClean="0">
              <a:solidFill>
                <a:schemeClr val="bg1"/>
              </a:solidFill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55% profit on investment 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4720710"/>
            <a:ext cx="780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9900"/>
                </a:solidFill>
              </a:rPr>
              <a:t>$1,660,000 in claims have been submitted but many have been denied payment or payment was reduced</a:t>
            </a:r>
            <a:endParaRPr lang="en-US" i="1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7432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en-US" sz="4400" dirty="0">
              <a:solidFill>
                <a:schemeClr val="bg1"/>
              </a:solidFill>
              <a:latin typeface="+mj-lt"/>
              <a:cs typeface="MS PGothic" charset="0"/>
            </a:endParaRPr>
          </a:p>
        </p:txBody>
      </p:sp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457200" y="1188720"/>
            <a:ext cx="82296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5" name="Picture 4" descr="tapi_logo_web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  <p:pic>
        <p:nvPicPr>
          <p:cNvPr id="7" name="Picture 6" descr="DSC_0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" y="598494"/>
            <a:ext cx="6903720" cy="45902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website home pag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29" y="701040"/>
            <a:ext cx="7241541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716" y="758241"/>
            <a:ext cx="4160124" cy="59400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Jennifer Tinney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Program Manager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480.580.3584 </a:t>
            </a:r>
            <a:r>
              <a:rPr lang="en-US" sz="2800" i="1" dirty="0" smtClean="0">
                <a:solidFill>
                  <a:schemeClr val="bg1"/>
                </a:solidFill>
              </a:rPr>
              <a:t>mobile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602.288.7568 </a:t>
            </a:r>
            <a:r>
              <a:rPr lang="en-US" sz="2800" i="1" dirty="0" smtClean="0">
                <a:solidFill>
                  <a:schemeClr val="bg1"/>
                </a:solidFill>
              </a:rPr>
              <a:t>main office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u="sng" dirty="0" smtClean="0">
                <a:solidFill>
                  <a:srgbClr val="FF9900"/>
                </a:solidFill>
                <a:hlinkClick r:id="rId2"/>
              </a:rPr>
              <a:t>jennifert@aachc.org</a:t>
            </a:r>
            <a:r>
              <a:rPr lang="en-US" sz="2800" dirty="0" smtClean="0">
                <a:solidFill>
                  <a:srgbClr val="FF9900"/>
                </a:solidFill>
              </a:rPr>
              <a:t> </a:t>
            </a:r>
          </a:p>
          <a:p>
            <a:r>
              <a:rPr lang="en-US" sz="2800" i="1" dirty="0" smtClean="0"/>
              <a:t> </a:t>
            </a:r>
            <a:endParaRPr lang="en-US" sz="2800" dirty="0" smtClean="0"/>
          </a:p>
          <a:p>
            <a:r>
              <a:rPr lang="en-US" sz="2800" dirty="0" smtClean="0">
                <a:solidFill>
                  <a:schemeClr val="bg1"/>
                </a:solidFill>
              </a:rPr>
              <a:t>700 E. Jefferson Street, Suite 100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Phoenix, AZ 85034</a:t>
            </a:r>
          </a:p>
          <a:p>
            <a:r>
              <a:rPr lang="en-US" sz="2800" dirty="0" smtClean="0"/>
              <a:t> </a:t>
            </a:r>
          </a:p>
          <a:p>
            <a:r>
              <a:rPr lang="en-US" sz="1400" b="1" dirty="0" smtClean="0"/>
              <a:t>  </a:t>
            </a:r>
          </a:p>
          <a:p>
            <a:r>
              <a:rPr lang="en-US" sz="2800" b="1" u="sng" dirty="0" smtClean="0">
                <a:solidFill>
                  <a:srgbClr val="FF9900"/>
                </a:solidFill>
                <a:hlinkClick r:id="rId3"/>
              </a:rPr>
              <a:t>whyimmunize</a:t>
            </a:r>
            <a:r>
              <a:rPr lang="en-US" sz="2800" b="1" dirty="0" smtClean="0">
                <a:solidFill>
                  <a:srgbClr val="FF9900"/>
                </a:solidFill>
              </a:rPr>
              <a:t>.org </a:t>
            </a:r>
            <a:r>
              <a:rPr lang="en-US" sz="4400" b="1" dirty="0" smtClean="0"/>
              <a:t>    </a:t>
            </a:r>
            <a:endParaRPr lang="en-US" sz="4400" dirty="0"/>
          </a:p>
        </p:txBody>
      </p:sp>
      <p:pic>
        <p:nvPicPr>
          <p:cNvPr id="3" name="Picture 2" descr="tapi_logo_web_fu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  <p:pic>
        <p:nvPicPr>
          <p:cNvPr id="6" name="Picture 5" descr="max in tee edite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3404" y="1245990"/>
            <a:ext cx="3415746" cy="3474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90500" y="274638"/>
            <a:ext cx="8686800" cy="1371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Medical leadership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400" i="1" dirty="0" smtClean="0">
                <a:solidFill>
                  <a:schemeClr val="bg1"/>
                </a:solidFill>
              </a:rPr>
              <a:t>TAPI Board of Directors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23850" y="1933575"/>
            <a:ext cx="8553450" cy="4192588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State Public Health Directors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County Public Health Directors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Medical Director of AHCCCS (AZ Medicaid)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Medical Directors of private and public insurance plans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Medical leadership from local universities and colleges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Members of private medical associations </a:t>
            </a:r>
          </a:p>
        </p:txBody>
      </p:sp>
      <p:pic>
        <p:nvPicPr>
          <p:cNvPr id="5" name="Picture 4" descr="tapi_logo_web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17488" y="274638"/>
            <a:ext cx="8686800" cy="106648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Arizona Public Health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2400" i="1" dirty="0" smtClean="0">
              <a:solidFill>
                <a:schemeClr val="bg1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23850" y="1127760"/>
            <a:ext cx="6094413" cy="3300791"/>
          </a:xfrm>
        </p:spPr>
        <p:txBody>
          <a:bodyPr/>
          <a:lstStyle/>
          <a:p>
            <a:r>
              <a:rPr lang="en-US" sz="2600" dirty="0" smtClean="0">
                <a:solidFill>
                  <a:schemeClr val="bg1"/>
                </a:solidFill>
              </a:rPr>
              <a:t>15 county health departments that range in population of a few thousand to 4 million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2600" dirty="0" smtClean="0">
                <a:solidFill>
                  <a:schemeClr val="bg1"/>
                </a:solidFill>
              </a:rPr>
              <a:t>Most had never billed for immunization services including the largest Maricopa County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2600" dirty="0" smtClean="0">
                <a:solidFill>
                  <a:schemeClr val="bg1"/>
                </a:solidFill>
              </a:rPr>
              <a:t>With 7 immunization nurses for 4 million people Maricopa didn’t have the resources to develop a new program</a:t>
            </a:r>
          </a:p>
        </p:txBody>
      </p:sp>
      <p:pic>
        <p:nvPicPr>
          <p:cNvPr id="5" name="map.png" descr="/Users/Nan/Desktop/Tapi/graphs/map.png"/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6418263" y="1733550"/>
            <a:ext cx="2486025" cy="2908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api_logo_web_fu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90500" y="274638"/>
            <a:ext cx="8686800" cy="1371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Arizona Immunization Budget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2400" i="1" dirty="0" smtClean="0">
              <a:solidFill>
                <a:schemeClr val="bg1"/>
              </a:solidFill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929640" y="1310640"/>
            <a:ext cx="7269480" cy="4192588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Several years ago our state immunization budget was cut from $10 million to zero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We were able to put several measures in place that prevented public clinics from having to turn kids away for recommended immunizations</a:t>
            </a:r>
          </a:p>
          <a:p>
            <a:pPr>
              <a:buNone/>
            </a:pPr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We knew we need to develop some long term solutions</a:t>
            </a:r>
          </a:p>
        </p:txBody>
      </p:sp>
      <p:pic>
        <p:nvPicPr>
          <p:cNvPr id="512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0388" y="5891213"/>
            <a:ext cx="19939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dirty="0"/>
          </a:p>
        </p:txBody>
      </p:sp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25" name="Rectangle 5"/>
          <p:cNvSpPr>
            <a:spLocks noChangeArrowheads="1"/>
          </p:cNvSpPr>
          <p:nvPr/>
        </p:nvSpPr>
        <p:spPr bwMode="auto">
          <a:xfrm>
            <a:off x="381000" y="381000"/>
            <a:ext cx="8504238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/>
              <a:t>Immunization Financing System</a:t>
            </a:r>
            <a:endParaRPr lang="en-US" sz="3600" i="1" dirty="0"/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674688" y="2835912"/>
            <a:ext cx="14573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 smtClean="0">
                <a:latin typeface="Arial Narrow" pitchFamily="34" charset="0"/>
              </a:rPr>
              <a:t>Uninsured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58727" name="Rectangle 7"/>
          <p:cNvSpPr>
            <a:spLocks noChangeArrowheads="1"/>
          </p:cNvSpPr>
          <p:nvPr/>
        </p:nvSpPr>
        <p:spPr bwMode="auto">
          <a:xfrm>
            <a:off x="1754188" y="4802188"/>
            <a:ext cx="76120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 smtClean="0">
                <a:latin typeface="Arial Narrow" pitchFamily="34" charset="0"/>
              </a:rPr>
              <a:t>ACA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58728" name="Rectangle 8"/>
          <p:cNvSpPr>
            <a:spLocks noChangeArrowheads="1"/>
          </p:cNvSpPr>
          <p:nvPr/>
        </p:nvSpPr>
        <p:spPr bwMode="auto">
          <a:xfrm>
            <a:off x="3354388" y="3201988"/>
            <a:ext cx="9112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 smtClean="0">
                <a:latin typeface="Arial Narrow" pitchFamily="34" charset="0"/>
              </a:rPr>
              <a:t>VFC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58729" name="Rectangle 9"/>
          <p:cNvSpPr>
            <a:spLocks noChangeArrowheads="1"/>
          </p:cNvSpPr>
          <p:nvPr/>
        </p:nvSpPr>
        <p:spPr bwMode="auto">
          <a:xfrm>
            <a:off x="6783389" y="3354388"/>
            <a:ext cx="69691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 smtClean="0">
                <a:latin typeface="Arial Narrow" pitchFamily="34" charset="0"/>
              </a:rPr>
              <a:t>IHS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58730" name="Rectangle 10"/>
          <p:cNvSpPr>
            <a:spLocks noChangeArrowheads="1"/>
          </p:cNvSpPr>
          <p:nvPr/>
        </p:nvSpPr>
        <p:spPr bwMode="auto">
          <a:xfrm>
            <a:off x="4674666" y="6097137"/>
            <a:ext cx="7508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 err="1" smtClean="0">
                <a:latin typeface="Arial Narrow" pitchFamily="34" charset="0"/>
              </a:rPr>
              <a:t>Pts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58731" name="Rectangle 11"/>
          <p:cNvSpPr>
            <a:spLocks noChangeArrowheads="1"/>
          </p:cNvSpPr>
          <p:nvPr/>
        </p:nvSpPr>
        <p:spPr bwMode="auto">
          <a:xfrm>
            <a:off x="5715000" y="4648200"/>
            <a:ext cx="182800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 err="1" smtClean="0">
                <a:latin typeface="Arial Narrow" pitchFamily="34" charset="0"/>
              </a:rPr>
              <a:t>Pvt</a:t>
            </a:r>
            <a:r>
              <a:rPr lang="en-US" b="1" dirty="0" smtClean="0">
                <a:latin typeface="Arial Narrow" pitchFamily="34" charset="0"/>
              </a:rPr>
              <a:t> Insurance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58733" name="Rectangle 13"/>
          <p:cNvSpPr>
            <a:spLocks noChangeArrowheads="1"/>
          </p:cNvSpPr>
          <p:nvPr/>
        </p:nvSpPr>
        <p:spPr bwMode="auto">
          <a:xfrm>
            <a:off x="310356" y="5677694"/>
            <a:ext cx="18430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 smtClean="0">
                <a:latin typeface="Arial Narrow" pitchFamily="34" charset="0"/>
              </a:rPr>
              <a:t>Underinsured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58734" name="Rectangle 14"/>
          <p:cNvSpPr>
            <a:spLocks noChangeArrowheads="1"/>
          </p:cNvSpPr>
          <p:nvPr/>
        </p:nvSpPr>
        <p:spPr bwMode="auto">
          <a:xfrm>
            <a:off x="2886786" y="5853750"/>
            <a:ext cx="10636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 smtClean="0">
                <a:latin typeface="Arial Narrow" pitchFamily="34" charset="0"/>
              </a:rPr>
              <a:t>ADHS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58735" name="Rectangle 15"/>
          <p:cNvSpPr>
            <a:spLocks noChangeArrowheads="1"/>
          </p:cNvSpPr>
          <p:nvPr/>
        </p:nvSpPr>
        <p:spPr bwMode="auto">
          <a:xfrm>
            <a:off x="5183188" y="3506788"/>
            <a:ext cx="8302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 smtClean="0">
                <a:latin typeface="Arial Narrow" pitchFamily="34" charset="0"/>
              </a:rPr>
              <a:t>CDC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58736" name="Rectangle 16"/>
          <p:cNvSpPr>
            <a:spLocks noChangeArrowheads="1"/>
          </p:cNvSpPr>
          <p:nvPr/>
        </p:nvSpPr>
        <p:spPr bwMode="auto">
          <a:xfrm>
            <a:off x="3810000" y="2286000"/>
            <a:ext cx="201453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 smtClean="0">
                <a:latin typeface="Arial Narrow" pitchFamily="34" charset="0"/>
              </a:rPr>
              <a:t>State $ - NOT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58737" name="Rectangle 17"/>
          <p:cNvSpPr>
            <a:spLocks noChangeArrowheads="1"/>
          </p:cNvSpPr>
          <p:nvPr/>
        </p:nvSpPr>
        <p:spPr bwMode="auto">
          <a:xfrm>
            <a:off x="7074694" y="2551594"/>
            <a:ext cx="137001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 smtClean="0">
                <a:latin typeface="Arial Narrow" pitchFamily="34" charset="0"/>
              </a:rPr>
              <a:t>AHCCCS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58738" name="Rectangle 18"/>
          <p:cNvSpPr>
            <a:spLocks noChangeArrowheads="1"/>
          </p:cNvSpPr>
          <p:nvPr/>
        </p:nvSpPr>
        <p:spPr bwMode="auto">
          <a:xfrm>
            <a:off x="7392988" y="5106988"/>
            <a:ext cx="1216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 smtClean="0">
                <a:latin typeface="Arial Narrow" pitchFamily="34" charset="0"/>
              </a:rPr>
              <a:t>FQHCs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58739" name="Rectangle 19"/>
          <p:cNvSpPr>
            <a:spLocks noChangeArrowheads="1"/>
          </p:cNvSpPr>
          <p:nvPr/>
        </p:nvSpPr>
        <p:spPr bwMode="auto">
          <a:xfrm>
            <a:off x="6083300" y="5946775"/>
            <a:ext cx="205581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 smtClean="0">
                <a:latin typeface="Arial Narrow" pitchFamily="34" charset="0"/>
              </a:rPr>
              <a:t>County $ - NOT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58740" name="Rectangle 20"/>
          <p:cNvSpPr>
            <a:spLocks noChangeArrowheads="1"/>
          </p:cNvSpPr>
          <p:nvPr/>
        </p:nvSpPr>
        <p:spPr bwMode="auto">
          <a:xfrm>
            <a:off x="1582737" y="3582988"/>
            <a:ext cx="14319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 smtClean="0">
                <a:latin typeface="Arial Narrow" pitchFamily="34" charset="0"/>
              </a:rPr>
              <a:t>Providers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58741" name="Rectangle 21"/>
          <p:cNvSpPr>
            <a:spLocks noChangeArrowheads="1"/>
          </p:cNvSpPr>
          <p:nvPr/>
        </p:nvSpPr>
        <p:spPr bwMode="auto">
          <a:xfrm>
            <a:off x="1752600" y="1981200"/>
            <a:ext cx="9874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 smtClean="0">
                <a:latin typeface="Arial Narrow" pitchFamily="34" charset="0"/>
              </a:rPr>
              <a:t>  317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58742" name="Rectangle 22"/>
          <p:cNvSpPr>
            <a:spLocks noChangeArrowheads="1"/>
          </p:cNvSpPr>
          <p:nvPr/>
        </p:nvSpPr>
        <p:spPr bwMode="auto">
          <a:xfrm>
            <a:off x="7391400" y="4267200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 smtClean="0">
                <a:latin typeface="Arial Narrow" pitchFamily="34" charset="0"/>
              </a:rPr>
              <a:t>Kids Care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58743" name="Rectangle 23"/>
          <p:cNvSpPr>
            <a:spLocks noChangeArrowheads="1"/>
          </p:cNvSpPr>
          <p:nvPr/>
        </p:nvSpPr>
        <p:spPr bwMode="auto">
          <a:xfrm>
            <a:off x="3125789" y="4421188"/>
            <a:ext cx="118030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 smtClean="0">
                <a:latin typeface="Arial Narrow" pitchFamily="34" charset="0"/>
              </a:rPr>
              <a:t>Schools</a:t>
            </a:r>
            <a:endParaRPr lang="en-US" b="1" dirty="0">
              <a:latin typeface="Arial Narrow" pitchFamily="34" charset="0"/>
            </a:endParaRPr>
          </a:p>
        </p:txBody>
      </p:sp>
      <p:sp>
        <p:nvSpPr>
          <p:cNvPr id="158744" name="Line 24"/>
          <p:cNvSpPr>
            <a:spLocks noChangeShapeType="1"/>
          </p:cNvSpPr>
          <p:nvPr/>
        </p:nvSpPr>
        <p:spPr bwMode="auto">
          <a:xfrm>
            <a:off x="2446338" y="5265738"/>
            <a:ext cx="519112" cy="595312"/>
          </a:xfrm>
          <a:prstGeom prst="line">
            <a:avLst/>
          </a:prstGeom>
          <a:noFill/>
          <a:ln w="127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45" name="Line 25"/>
          <p:cNvSpPr>
            <a:spLocks noChangeShapeType="1"/>
          </p:cNvSpPr>
          <p:nvPr/>
        </p:nvSpPr>
        <p:spPr bwMode="auto">
          <a:xfrm>
            <a:off x="5722938" y="3970338"/>
            <a:ext cx="290512" cy="671512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46" name="Line 26"/>
          <p:cNvSpPr>
            <a:spLocks noChangeShapeType="1"/>
          </p:cNvSpPr>
          <p:nvPr/>
        </p:nvSpPr>
        <p:spPr bwMode="auto">
          <a:xfrm>
            <a:off x="2833688" y="2300288"/>
            <a:ext cx="963612" cy="277812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47" name="Line 27"/>
          <p:cNvSpPr>
            <a:spLocks noChangeShapeType="1"/>
          </p:cNvSpPr>
          <p:nvPr/>
        </p:nvSpPr>
        <p:spPr bwMode="auto">
          <a:xfrm flipH="1">
            <a:off x="750888" y="3443288"/>
            <a:ext cx="404812" cy="658812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48" name="Line 28"/>
          <p:cNvSpPr>
            <a:spLocks noChangeShapeType="1"/>
          </p:cNvSpPr>
          <p:nvPr/>
        </p:nvSpPr>
        <p:spPr bwMode="auto">
          <a:xfrm flipH="1">
            <a:off x="1970088" y="4129088"/>
            <a:ext cx="328612" cy="582612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49" name="Line 29"/>
          <p:cNvSpPr>
            <a:spLocks noChangeShapeType="1"/>
          </p:cNvSpPr>
          <p:nvPr/>
        </p:nvSpPr>
        <p:spPr bwMode="auto">
          <a:xfrm>
            <a:off x="928688" y="4662488"/>
            <a:ext cx="735012" cy="277812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50" name="Line 30"/>
          <p:cNvSpPr>
            <a:spLocks noChangeShapeType="1"/>
          </p:cNvSpPr>
          <p:nvPr/>
        </p:nvSpPr>
        <p:spPr bwMode="auto">
          <a:xfrm>
            <a:off x="1538288" y="3443288"/>
            <a:ext cx="277812" cy="1268412"/>
          </a:xfrm>
          <a:prstGeom prst="line">
            <a:avLst/>
          </a:prstGeom>
          <a:noFill/>
          <a:ln w="25400">
            <a:solidFill>
              <a:srgbClr val="CC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51" name="Line 31"/>
          <p:cNvSpPr>
            <a:spLocks noChangeShapeType="1"/>
          </p:cNvSpPr>
          <p:nvPr/>
        </p:nvSpPr>
        <p:spPr bwMode="auto">
          <a:xfrm flipV="1">
            <a:off x="2071688" y="2808288"/>
            <a:ext cx="1497012" cy="252412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52" name="Line 32"/>
          <p:cNvSpPr>
            <a:spLocks noChangeShapeType="1"/>
          </p:cNvSpPr>
          <p:nvPr/>
        </p:nvSpPr>
        <p:spPr bwMode="auto">
          <a:xfrm>
            <a:off x="2376488" y="2605088"/>
            <a:ext cx="963612" cy="582612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53" name="Line 33"/>
          <p:cNvSpPr>
            <a:spLocks noChangeShapeType="1"/>
          </p:cNvSpPr>
          <p:nvPr/>
        </p:nvSpPr>
        <p:spPr bwMode="auto">
          <a:xfrm>
            <a:off x="2224088" y="2605088"/>
            <a:ext cx="125412" cy="8874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54" name="Line 34"/>
          <p:cNvSpPr>
            <a:spLocks noChangeShapeType="1"/>
          </p:cNvSpPr>
          <p:nvPr/>
        </p:nvSpPr>
        <p:spPr bwMode="auto">
          <a:xfrm flipH="1">
            <a:off x="1512888" y="2528888"/>
            <a:ext cx="252412" cy="277812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55" name="Freeform 35"/>
          <p:cNvSpPr>
            <a:spLocks/>
          </p:cNvSpPr>
          <p:nvPr/>
        </p:nvSpPr>
        <p:spPr bwMode="auto">
          <a:xfrm>
            <a:off x="609600" y="2016125"/>
            <a:ext cx="1066800" cy="2098675"/>
          </a:xfrm>
          <a:custGeom>
            <a:avLst/>
            <a:gdLst/>
            <a:ahLst/>
            <a:cxnLst>
              <a:cxn ang="0">
                <a:pos x="7" y="1227"/>
              </a:cxn>
              <a:cxn ang="0">
                <a:pos x="3" y="1047"/>
              </a:cxn>
              <a:cxn ang="0">
                <a:pos x="0" y="867"/>
              </a:cxn>
              <a:cxn ang="0">
                <a:pos x="0" y="700"/>
              </a:cxn>
              <a:cxn ang="0">
                <a:pos x="5" y="536"/>
              </a:cxn>
              <a:cxn ang="0">
                <a:pos x="10" y="464"/>
              </a:cxn>
              <a:cxn ang="0">
                <a:pos x="15" y="392"/>
              </a:cxn>
              <a:cxn ang="0">
                <a:pos x="23" y="324"/>
              </a:cxn>
              <a:cxn ang="0">
                <a:pos x="34" y="264"/>
              </a:cxn>
              <a:cxn ang="0">
                <a:pos x="47" y="204"/>
              </a:cxn>
              <a:cxn ang="0">
                <a:pos x="62" y="156"/>
              </a:cxn>
              <a:cxn ang="0">
                <a:pos x="81" y="112"/>
              </a:cxn>
              <a:cxn ang="0">
                <a:pos x="101" y="72"/>
              </a:cxn>
              <a:cxn ang="0">
                <a:pos x="127" y="44"/>
              </a:cxn>
              <a:cxn ang="0">
                <a:pos x="159" y="20"/>
              </a:cxn>
              <a:cxn ang="0">
                <a:pos x="194" y="8"/>
              </a:cxn>
              <a:cxn ang="0">
                <a:pos x="235" y="0"/>
              </a:cxn>
              <a:cxn ang="0">
                <a:pos x="279" y="0"/>
              </a:cxn>
              <a:cxn ang="0">
                <a:pos x="324" y="4"/>
              </a:cxn>
              <a:cxn ang="0">
                <a:pos x="372" y="12"/>
              </a:cxn>
              <a:cxn ang="0">
                <a:pos x="419" y="24"/>
              </a:cxn>
              <a:cxn ang="0">
                <a:pos x="468" y="36"/>
              </a:cxn>
              <a:cxn ang="0">
                <a:pos x="514" y="52"/>
              </a:cxn>
              <a:cxn ang="0">
                <a:pos x="560" y="68"/>
              </a:cxn>
              <a:cxn ang="0">
                <a:pos x="602" y="84"/>
              </a:cxn>
              <a:cxn ang="0">
                <a:pos x="639" y="96"/>
              </a:cxn>
              <a:cxn ang="0">
                <a:pos x="675" y="108"/>
              </a:cxn>
              <a:cxn ang="0">
                <a:pos x="703" y="116"/>
              </a:cxn>
              <a:cxn ang="0">
                <a:pos x="715" y="120"/>
              </a:cxn>
              <a:cxn ang="0">
                <a:pos x="725" y="120"/>
              </a:cxn>
            </a:cxnLst>
            <a:rect l="0" t="0" r="r" b="b"/>
            <a:pathLst>
              <a:path w="726" h="1228">
                <a:moveTo>
                  <a:pt x="7" y="1227"/>
                </a:moveTo>
                <a:lnTo>
                  <a:pt x="3" y="1047"/>
                </a:lnTo>
                <a:lnTo>
                  <a:pt x="0" y="867"/>
                </a:lnTo>
                <a:lnTo>
                  <a:pt x="0" y="700"/>
                </a:lnTo>
                <a:lnTo>
                  <a:pt x="5" y="536"/>
                </a:lnTo>
                <a:lnTo>
                  <a:pt x="10" y="464"/>
                </a:lnTo>
                <a:lnTo>
                  <a:pt x="15" y="392"/>
                </a:lnTo>
                <a:lnTo>
                  <a:pt x="23" y="324"/>
                </a:lnTo>
                <a:lnTo>
                  <a:pt x="34" y="264"/>
                </a:lnTo>
                <a:lnTo>
                  <a:pt x="47" y="204"/>
                </a:lnTo>
                <a:lnTo>
                  <a:pt x="62" y="156"/>
                </a:lnTo>
                <a:lnTo>
                  <a:pt x="81" y="112"/>
                </a:lnTo>
                <a:lnTo>
                  <a:pt x="101" y="72"/>
                </a:lnTo>
                <a:lnTo>
                  <a:pt x="127" y="44"/>
                </a:lnTo>
                <a:lnTo>
                  <a:pt x="159" y="20"/>
                </a:lnTo>
                <a:lnTo>
                  <a:pt x="194" y="8"/>
                </a:lnTo>
                <a:lnTo>
                  <a:pt x="235" y="0"/>
                </a:lnTo>
                <a:lnTo>
                  <a:pt x="279" y="0"/>
                </a:lnTo>
                <a:lnTo>
                  <a:pt x="324" y="4"/>
                </a:lnTo>
                <a:lnTo>
                  <a:pt x="372" y="12"/>
                </a:lnTo>
                <a:lnTo>
                  <a:pt x="419" y="24"/>
                </a:lnTo>
                <a:lnTo>
                  <a:pt x="468" y="36"/>
                </a:lnTo>
                <a:lnTo>
                  <a:pt x="514" y="52"/>
                </a:lnTo>
                <a:lnTo>
                  <a:pt x="560" y="68"/>
                </a:lnTo>
                <a:lnTo>
                  <a:pt x="602" y="84"/>
                </a:lnTo>
                <a:lnTo>
                  <a:pt x="639" y="96"/>
                </a:lnTo>
                <a:lnTo>
                  <a:pt x="675" y="108"/>
                </a:lnTo>
                <a:lnTo>
                  <a:pt x="703" y="116"/>
                </a:lnTo>
                <a:lnTo>
                  <a:pt x="715" y="120"/>
                </a:lnTo>
                <a:lnTo>
                  <a:pt x="725" y="120"/>
                </a:lnTo>
              </a:path>
            </a:pathLst>
          </a:custGeom>
          <a:noFill/>
          <a:ln w="25400" cap="rnd" cmpd="sng">
            <a:solidFill>
              <a:srgbClr val="CC0066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756" name="Freeform 36"/>
          <p:cNvSpPr>
            <a:spLocks/>
          </p:cNvSpPr>
          <p:nvPr/>
        </p:nvSpPr>
        <p:spPr bwMode="auto">
          <a:xfrm>
            <a:off x="7953375" y="2813050"/>
            <a:ext cx="754063" cy="1528763"/>
          </a:xfrm>
          <a:custGeom>
            <a:avLst/>
            <a:gdLst/>
            <a:ahLst/>
            <a:cxnLst>
              <a:cxn ang="0">
                <a:pos x="132" y="931"/>
              </a:cxn>
              <a:cxn ang="0">
                <a:pos x="176" y="861"/>
              </a:cxn>
              <a:cxn ang="0">
                <a:pos x="193" y="800"/>
              </a:cxn>
              <a:cxn ang="0">
                <a:pos x="202" y="778"/>
              </a:cxn>
              <a:cxn ang="0">
                <a:pos x="193" y="708"/>
              </a:cxn>
              <a:cxn ang="0">
                <a:pos x="184" y="621"/>
              </a:cxn>
              <a:cxn ang="0">
                <a:pos x="149" y="577"/>
              </a:cxn>
              <a:cxn ang="0">
                <a:pos x="62" y="564"/>
              </a:cxn>
              <a:cxn ang="0">
                <a:pos x="18" y="577"/>
              </a:cxn>
              <a:cxn ang="0">
                <a:pos x="0" y="590"/>
              </a:cxn>
              <a:cxn ang="0">
                <a:pos x="0" y="643"/>
              </a:cxn>
              <a:cxn ang="0">
                <a:pos x="27" y="704"/>
              </a:cxn>
              <a:cxn ang="0">
                <a:pos x="97" y="748"/>
              </a:cxn>
              <a:cxn ang="0">
                <a:pos x="211" y="726"/>
              </a:cxn>
              <a:cxn ang="0">
                <a:pos x="272" y="686"/>
              </a:cxn>
              <a:cxn ang="0">
                <a:pos x="316" y="638"/>
              </a:cxn>
              <a:cxn ang="0">
                <a:pos x="325" y="630"/>
              </a:cxn>
              <a:cxn ang="0">
                <a:pos x="377" y="441"/>
              </a:cxn>
              <a:cxn ang="0">
                <a:pos x="360" y="328"/>
              </a:cxn>
              <a:cxn ang="0">
                <a:pos x="307" y="227"/>
              </a:cxn>
              <a:cxn ang="0">
                <a:pos x="228" y="249"/>
              </a:cxn>
              <a:cxn ang="0">
                <a:pos x="211" y="271"/>
              </a:cxn>
              <a:cxn ang="0">
                <a:pos x="193" y="319"/>
              </a:cxn>
              <a:cxn ang="0">
                <a:pos x="211" y="393"/>
              </a:cxn>
              <a:cxn ang="0">
                <a:pos x="237" y="424"/>
              </a:cxn>
              <a:cxn ang="0">
                <a:pos x="290" y="424"/>
              </a:cxn>
              <a:cxn ang="0">
                <a:pos x="377" y="415"/>
              </a:cxn>
              <a:cxn ang="0">
                <a:pos x="421" y="389"/>
              </a:cxn>
              <a:cxn ang="0">
                <a:pos x="456" y="336"/>
              </a:cxn>
              <a:cxn ang="0">
                <a:pos x="474" y="310"/>
              </a:cxn>
              <a:cxn ang="0">
                <a:pos x="474" y="297"/>
              </a:cxn>
              <a:cxn ang="0">
                <a:pos x="465" y="249"/>
              </a:cxn>
              <a:cxn ang="0">
                <a:pos x="456" y="157"/>
              </a:cxn>
              <a:cxn ang="0">
                <a:pos x="439" y="65"/>
              </a:cxn>
              <a:cxn ang="0">
                <a:pos x="404" y="22"/>
              </a:cxn>
              <a:cxn ang="0">
                <a:pos x="334" y="8"/>
              </a:cxn>
              <a:cxn ang="0">
                <a:pos x="202" y="0"/>
              </a:cxn>
            </a:cxnLst>
            <a:rect l="0" t="0" r="r" b="b"/>
            <a:pathLst>
              <a:path w="475" h="963">
                <a:moveTo>
                  <a:pt x="97" y="962"/>
                </a:moveTo>
                <a:lnTo>
                  <a:pt x="132" y="931"/>
                </a:lnTo>
                <a:lnTo>
                  <a:pt x="158" y="901"/>
                </a:lnTo>
                <a:lnTo>
                  <a:pt x="176" y="861"/>
                </a:lnTo>
                <a:lnTo>
                  <a:pt x="193" y="813"/>
                </a:lnTo>
                <a:lnTo>
                  <a:pt x="193" y="800"/>
                </a:lnTo>
                <a:lnTo>
                  <a:pt x="202" y="787"/>
                </a:lnTo>
                <a:lnTo>
                  <a:pt x="202" y="778"/>
                </a:lnTo>
                <a:lnTo>
                  <a:pt x="202" y="774"/>
                </a:lnTo>
                <a:lnTo>
                  <a:pt x="193" y="708"/>
                </a:lnTo>
                <a:lnTo>
                  <a:pt x="184" y="647"/>
                </a:lnTo>
                <a:lnTo>
                  <a:pt x="184" y="621"/>
                </a:lnTo>
                <a:lnTo>
                  <a:pt x="167" y="599"/>
                </a:lnTo>
                <a:lnTo>
                  <a:pt x="149" y="577"/>
                </a:lnTo>
                <a:lnTo>
                  <a:pt x="114" y="560"/>
                </a:lnTo>
                <a:lnTo>
                  <a:pt x="62" y="564"/>
                </a:lnTo>
                <a:lnTo>
                  <a:pt x="35" y="568"/>
                </a:lnTo>
                <a:lnTo>
                  <a:pt x="18" y="577"/>
                </a:lnTo>
                <a:lnTo>
                  <a:pt x="9" y="581"/>
                </a:lnTo>
                <a:lnTo>
                  <a:pt x="0" y="590"/>
                </a:lnTo>
                <a:lnTo>
                  <a:pt x="0" y="616"/>
                </a:lnTo>
                <a:lnTo>
                  <a:pt x="0" y="643"/>
                </a:lnTo>
                <a:lnTo>
                  <a:pt x="9" y="669"/>
                </a:lnTo>
                <a:lnTo>
                  <a:pt x="27" y="704"/>
                </a:lnTo>
                <a:lnTo>
                  <a:pt x="53" y="730"/>
                </a:lnTo>
                <a:lnTo>
                  <a:pt x="97" y="748"/>
                </a:lnTo>
                <a:lnTo>
                  <a:pt x="176" y="735"/>
                </a:lnTo>
                <a:lnTo>
                  <a:pt x="211" y="726"/>
                </a:lnTo>
                <a:lnTo>
                  <a:pt x="246" y="708"/>
                </a:lnTo>
                <a:lnTo>
                  <a:pt x="272" y="686"/>
                </a:lnTo>
                <a:lnTo>
                  <a:pt x="299" y="660"/>
                </a:lnTo>
                <a:lnTo>
                  <a:pt x="316" y="638"/>
                </a:lnTo>
                <a:lnTo>
                  <a:pt x="325" y="634"/>
                </a:lnTo>
                <a:lnTo>
                  <a:pt x="325" y="630"/>
                </a:lnTo>
                <a:lnTo>
                  <a:pt x="351" y="538"/>
                </a:lnTo>
                <a:lnTo>
                  <a:pt x="377" y="441"/>
                </a:lnTo>
                <a:lnTo>
                  <a:pt x="369" y="380"/>
                </a:lnTo>
                <a:lnTo>
                  <a:pt x="360" y="328"/>
                </a:lnTo>
                <a:lnTo>
                  <a:pt x="342" y="275"/>
                </a:lnTo>
                <a:lnTo>
                  <a:pt x="307" y="227"/>
                </a:lnTo>
                <a:lnTo>
                  <a:pt x="255" y="236"/>
                </a:lnTo>
                <a:lnTo>
                  <a:pt x="228" y="249"/>
                </a:lnTo>
                <a:lnTo>
                  <a:pt x="220" y="258"/>
                </a:lnTo>
                <a:lnTo>
                  <a:pt x="211" y="271"/>
                </a:lnTo>
                <a:lnTo>
                  <a:pt x="202" y="293"/>
                </a:lnTo>
                <a:lnTo>
                  <a:pt x="193" y="319"/>
                </a:lnTo>
                <a:lnTo>
                  <a:pt x="202" y="363"/>
                </a:lnTo>
                <a:lnTo>
                  <a:pt x="211" y="393"/>
                </a:lnTo>
                <a:lnTo>
                  <a:pt x="228" y="415"/>
                </a:lnTo>
                <a:lnTo>
                  <a:pt x="237" y="424"/>
                </a:lnTo>
                <a:lnTo>
                  <a:pt x="263" y="428"/>
                </a:lnTo>
                <a:lnTo>
                  <a:pt x="290" y="424"/>
                </a:lnTo>
                <a:lnTo>
                  <a:pt x="325" y="420"/>
                </a:lnTo>
                <a:lnTo>
                  <a:pt x="377" y="415"/>
                </a:lnTo>
                <a:lnTo>
                  <a:pt x="395" y="402"/>
                </a:lnTo>
                <a:lnTo>
                  <a:pt x="421" y="389"/>
                </a:lnTo>
                <a:lnTo>
                  <a:pt x="439" y="367"/>
                </a:lnTo>
                <a:lnTo>
                  <a:pt x="456" y="336"/>
                </a:lnTo>
                <a:lnTo>
                  <a:pt x="465" y="315"/>
                </a:lnTo>
                <a:lnTo>
                  <a:pt x="474" y="310"/>
                </a:lnTo>
                <a:lnTo>
                  <a:pt x="474" y="306"/>
                </a:lnTo>
                <a:lnTo>
                  <a:pt x="474" y="297"/>
                </a:lnTo>
                <a:lnTo>
                  <a:pt x="474" y="284"/>
                </a:lnTo>
                <a:lnTo>
                  <a:pt x="465" y="249"/>
                </a:lnTo>
                <a:lnTo>
                  <a:pt x="465" y="205"/>
                </a:lnTo>
                <a:lnTo>
                  <a:pt x="456" y="157"/>
                </a:lnTo>
                <a:lnTo>
                  <a:pt x="448" y="105"/>
                </a:lnTo>
                <a:lnTo>
                  <a:pt x="439" y="65"/>
                </a:lnTo>
                <a:lnTo>
                  <a:pt x="413" y="30"/>
                </a:lnTo>
                <a:lnTo>
                  <a:pt x="404" y="22"/>
                </a:lnTo>
                <a:lnTo>
                  <a:pt x="386" y="17"/>
                </a:lnTo>
                <a:lnTo>
                  <a:pt x="334" y="8"/>
                </a:lnTo>
                <a:lnTo>
                  <a:pt x="290" y="4"/>
                </a:lnTo>
                <a:lnTo>
                  <a:pt x="202" y="0"/>
                </a:lnTo>
              </a:path>
            </a:pathLst>
          </a:custGeom>
          <a:noFill/>
          <a:ln w="25400" cap="rnd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757" name="Freeform 37"/>
          <p:cNvSpPr>
            <a:spLocks/>
          </p:cNvSpPr>
          <p:nvPr/>
        </p:nvSpPr>
        <p:spPr bwMode="auto">
          <a:xfrm>
            <a:off x="4040188" y="2820988"/>
            <a:ext cx="2897187" cy="1449387"/>
          </a:xfrm>
          <a:custGeom>
            <a:avLst/>
            <a:gdLst/>
            <a:ahLst/>
            <a:cxnLst>
              <a:cxn ang="0">
                <a:pos x="1824" y="0"/>
              </a:cxn>
              <a:cxn ang="0">
                <a:pos x="1419" y="86"/>
              </a:cxn>
              <a:cxn ang="0">
                <a:pos x="1223" y="133"/>
              </a:cxn>
              <a:cxn ang="0">
                <a:pos x="1034" y="181"/>
              </a:cxn>
              <a:cxn ang="0">
                <a:pos x="859" y="228"/>
              </a:cxn>
              <a:cxn ang="0">
                <a:pos x="699" y="275"/>
              </a:cxn>
              <a:cxn ang="0">
                <a:pos x="559" y="327"/>
              </a:cxn>
              <a:cxn ang="0">
                <a:pos x="433" y="383"/>
              </a:cxn>
              <a:cxn ang="0">
                <a:pos x="328" y="447"/>
              </a:cxn>
              <a:cxn ang="0">
                <a:pos x="244" y="516"/>
              </a:cxn>
              <a:cxn ang="0">
                <a:pos x="174" y="594"/>
              </a:cxn>
              <a:cxn ang="0">
                <a:pos x="125" y="675"/>
              </a:cxn>
              <a:cxn ang="0">
                <a:pos x="83" y="749"/>
              </a:cxn>
              <a:cxn ang="0">
                <a:pos x="48" y="817"/>
              </a:cxn>
              <a:cxn ang="0">
                <a:pos x="20" y="873"/>
              </a:cxn>
              <a:cxn ang="0">
                <a:pos x="13" y="895"/>
              </a:cxn>
              <a:cxn ang="0">
                <a:pos x="0" y="912"/>
              </a:cxn>
            </a:cxnLst>
            <a:rect l="0" t="0" r="r" b="b"/>
            <a:pathLst>
              <a:path w="1825" h="913">
                <a:moveTo>
                  <a:pt x="1824" y="0"/>
                </a:moveTo>
                <a:lnTo>
                  <a:pt x="1419" y="86"/>
                </a:lnTo>
                <a:lnTo>
                  <a:pt x="1223" y="133"/>
                </a:lnTo>
                <a:lnTo>
                  <a:pt x="1034" y="181"/>
                </a:lnTo>
                <a:lnTo>
                  <a:pt x="859" y="228"/>
                </a:lnTo>
                <a:lnTo>
                  <a:pt x="699" y="275"/>
                </a:lnTo>
                <a:lnTo>
                  <a:pt x="559" y="327"/>
                </a:lnTo>
                <a:lnTo>
                  <a:pt x="433" y="383"/>
                </a:lnTo>
                <a:lnTo>
                  <a:pt x="328" y="447"/>
                </a:lnTo>
                <a:lnTo>
                  <a:pt x="244" y="516"/>
                </a:lnTo>
                <a:lnTo>
                  <a:pt x="174" y="594"/>
                </a:lnTo>
                <a:lnTo>
                  <a:pt x="125" y="675"/>
                </a:lnTo>
                <a:lnTo>
                  <a:pt x="83" y="749"/>
                </a:lnTo>
                <a:lnTo>
                  <a:pt x="48" y="817"/>
                </a:lnTo>
                <a:lnTo>
                  <a:pt x="20" y="873"/>
                </a:lnTo>
                <a:lnTo>
                  <a:pt x="13" y="895"/>
                </a:lnTo>
                <a:lnTo>
                  <a:pt x="0" y="912"/>
                </a:lnTo>
              </a:path>
            </a:pathLst>
          </a:custGeom>
          <a:noFill/>
          <a:ln w="25400" cap="rnd" cmpd="sng">
            <a:solidFill>
              <a:srgbClr val="FF66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758" name="Rectangle 38"/>
          <p:cNvSpPr>
            <a:spLocks noChangeArrowheads="1"/>
          </p:cNvSpPr>
          <p:nvPr/>
        </p:nvSpPr>
        <p:spPr bwMode="auto">
          <a:xfrm>
            <a:off x="4572000" y="5105400"/>
            <a:ext cx="531813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latin typeface="Arial Narrow" pitchFamily="34" charset="0"/>
              </a:rPr>
              <a:t>?</a:t>
            </a:r>
          </a:p>
        </p:txBody>
      </p:sp>
      <p:sp>
        <p:nvSpPr>
          <p:cNvPr id="158759" name="Line 39"/>
          <p:cNvSpPr>
            <a:spLocks noChangeShapeType="1"/>
          </p:cNvSpPr>
          <p:nvPr/>
        </p:nvSpPr>
        <p:spPr bwMode="auto">
          <a:xfrm flipH="1">
            <a:off x="3494088" y="4967288"/>
            <a:ext cx="176212" cy="887412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60" name="Line 40"/>
          <p:cNvSpPr>
            <a:spLocks noChangeShapeType="1"/>
          </p:cNvSpPr>
          <p:nvPr/>
        </p:nvSpPr>
        <p:spPr bwMode="auto">
          <a:xfrm flipH="1" flipV="1">
            <a:off x="674688" y="4789488"/>
            <a:ext cx="557212" cy="8620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61" name="Freeform 41"/>
          <p:cNvSpPr>
            <a:spLocks/>
          </p:cNvSpPr>
          <p:nvPr/>
        </p:nvSpPr>
        <p:spPr bwMode="auto">
          <a:xfrm>
            <a:off x="5638800" y="2667000"/>
            <a:ext cx="2058988" cy="1525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36" y="0"/>
              </a:cxn>
              <a:cxn ang="0">
                <a:pos x="336" y="960"/>
              </a:cxn>
              <a:cxn ang="0">
                <a:pos x="960" y="960"/>
              </a:cxn>
              <a:cxn ang="0">
                <a:pos x="960" y="672"/>
              </a:cxn>
              <a:cxn ang="0">
                <a:pos x="1200" y="672"/>
              </a:cxn>
              <a:cxn ang="0">
                <a:pos x="1200" y="480"/>
              </a:cxn>
              <a:cxn ang="0">
                <a:pos x="960" y="480"/>
              </a:cxn>
              <a:cxn ang="0">
                <a:pos x="960" y="288"/>
              </a:cxn>
              <a:cxn ang="0">
                <a:pos x="1296" y="288"/>
              </a:cxn>
              <a:cxn ang="0">
                <a:pos x="1296" y="192"/>
              </a:cxn>
            </a:cxnLst>
            <a:rect l="0" t="0" r="r" b="b"/>
            <a:pathLst>
              <a:path w="1297" h="961">
                <a:moveTo>
                  <a:pt x="0" y="0"/>
                </a:moveTo>
                <a:lnTo>
                  <a:pt x="336" y="0"/>
                </a:lnTo>
                <a:lnTo>
                  <a:pt x="336" y="960"/>
                </a:lnTo>
                <a:lnTo>
                  <a:pt x="960" y="960"/>
                </a:lnTo>
                <a:lnTo>
                  <a:pt x="960" y="672"/>
                </a:lnTo>
                <a:lnTo>
                  <a:pt x="1200" y="672"/>
                </a:lnTo>
                <a:lnTo>
                  <a:pt x="1200" y="480"/>
                </a:lnTo>
                <a:lnTo>
                  <a:pt x="960" y="480"/>
                </a:lnTo>
                <a:lnTo>
                  <a:pt x="960" y="288"/>
                </a:lnTo>
                <a:lnTo>
                  <a:pt x="1296" y="288"/>
                </a:lnTo>
                <a:lnTo>
                  <a:pt x="1296" y="192"/>
                </a:lnTo>
              </a:path>
            </a:pathLst>
          </a:custGeom>
          <a:noFill/>
          <a:ln w="12700" cap="rnd" cmpd="sng">
            <a:solidFill>
              <a:srgbClr val="FF66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762" name="Line 42"/>
          <p:cNvSpPr>
            <a:spLocks noChangeShapeType="1"/>
          </p:cNvSpPr>
          <p:nvPr/>
        </p:nvSpPr>
        <p:spPr bwMode="auto">
          <a:xfrm flipH="1" flipV="1">
            <a:off x="4865688" y="2960688"/>
            <a:ext cx="1852612" cy="557212"/>
          </a:xfrm>
          <a:prstGeom prst="line">
            <a:avLst/>
          </a:prstGeom>
          <a:noFill/>
          <a:ln w="25400">
            <a:solidFill>
              <a:srgbClr val="CC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63" name="Line 43"/>
          <p:cNvSpPr>
            <a:spLocks noChangeShapeType="1"/>
          </p:cNvSpPr>
          <p:nvPr/>
        </p:nvSpPr>
        <p:spPr bwMode="auto">
          <a:xfrm flipH="1" flipV="1">
            <a:off x="4800600" y="5715000"/>
            <a:ext cx="228600" cy="457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64" name="Line 44"/>
          <p:cNvSpPr>
            <a:spLocks noChangeShapeType="1"/>
          </p:cNvSpPr>
          <p:nvPr/>
        </p:nvSpPr>
        <p:spPr bwMode="auto">
          <a:xfrm flipV="1">
            <a:off x="3976688" y="2884488"/>
            <a:ext cx="658812" cy="3148012"/>
          </a:xfrm>
          <a:prstGeom prst="line">
            <a:avLst/>
          </a:prstGeom>
          <a:noFill/>
          <a:ln w="25400">
            <a:solidFill>
              <a:srgbClr val="CC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65" name="Line 45"/>
          <p:cNvSpPr>
            <a:spLocks noChangeShapeType="1"/>
          </p:cNvSpPr>
          <p:nvPr/>
        </p:nvSpPr>
        <p:spPr bwMode="auto">
          <a:xfrm>
            <a:off x="3748088" y="3748088"/>
            <a:ext cx="1878012" cy="963612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66" name="Line 46"/>
          <p:cNvSpPr>
            <a:spLocks noChangeShapeType="1"/>
          </p:cNvSpPr>
          <p:nvPr/>
        </p:nvSpPr>
        <p:spPr bwMode="auto">
          <a:xfrm>
            <a:off x="2605088" y="5043488"/>
            <a:ext cx="4392612" cy="2778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67" name="Line 47"/>
          <p:cNvSpPr>
            <a:spLocks noChangeShapeType="1"/>
          </p:cNvSpPr>
          <p:nvPr/>
        </p:nvSpPr>
        <p:spPr bwMode="auto">
          <a:xfrm flipV="1">
            <a:off x="5334000" y="5094288"/>
            <a:ext cx="749300" cy="107791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68" name="Line 48"/>
          <p:cNvSpPr>
            <a:spLocks noChangeShapeType="1"/>
          </p:cNvSpPr>
          <p:nvPr/>
        </p:nvSpPr>
        <p:spPr bwMode="auto">
          <a:xfrm flipH="1">
            <a:off x="2351088" y="3671888"/>
            <a:ext cx="1090612" cy="1116012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69" name="Line 49"/>
          <p:cNvSpPr>
            <a:spLocks noChangeShapeType="1"/>
          </p:cNvSpPr>
          <p:nvPr/>
        </p:nvSpPr>
        <p:spPr bwMode="auto">
          <a:xfrm>
            <a:off x="2071688" y="5957888"/>
            <a:ext cx="887412" cy="125412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70" name="Line 50"/>
          <p:cNvSpPr>
            <a:spLocks noChangeShapeType="1"/>
          </p:cNvSpPr>
          <p:nvPr/>
        </p:nvSpPr>
        <p:spPr bwMode="auto">
          <a:xfrm>
            <a:off x="2757488" y="3824288"/>
            <a:ext cx="4545012" cy="735012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71" name="Freeform 51"/>
          <p:cNvSpPr>
            <a:spLocks/>
          </p:cNvSpPr>
          <p:nvPr/>
        </p:nvSpPr>
        <p:spPr bwMode="auto">
          <a:xfrm>
            <a:off x="7924800" y="4724400"/>
            <a:ext cx="763588" cy="1296988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96" y="192"/>
              </a:cxn>
              <a:cxn ang="0">
                <a:pos x="480" y="192"/>
              </a:cxn>
              <a:cxn ang="0">
                <a:pos x="480" y="816"/>
              </a:cxn>
              <a:cxn ang="0">
                <a:pos x="0" y="816"/>
              </a:cxn>
              <a:cxn ang="0">
                <a:pos x="0" y="528"/>
              </a:cxn>
            </a:cxnLst>
            <a:rect l="0" t="0" r="r" b="b"/>
            <a:pathLst>
              <a:path w="481" h="817">
                <a:moveTo>
                  <a:pt x="48" y="0"/>
                </a:moveTo>
                <a:lnTo>
                  <a:pt x="96" y="192"/>
                </a:lnTo>
                <a:lnTo>
                  <a:pt x="480" y="192"/>
                </a:lnTo>
                <a:lnTo>
                  <a:pt x="480" y="816"/>
                </a:lnTo>
                <a:lnTo>
                  <a:pt x="0" y="816"/>
                </a:lnTo>
                <a:lnTo>
                  <a:pt x="0" y="528"/>
                </a:lnTo>
              </a:path>
            </a:pathLst>
          </a:custGeom>
          <a:noFill/>
          <a:ln w="25400" cap="rnd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772" name="Line 52"/>
          <p:cNvSpPr>
            <a:spLocks noChangeShapeType="1"/>
          </p:cNvSpPr>
          <p:nvPr/>
        </p:nvSpPr>
        <p:spPr bwMode="auto">
          <a:xfrm flipH="1">
            <a:off x="5399088" y="4052888"/>
            <a:ext cx="100012" cy="1954212"/>
          </a:xfrm>
          <a:prstGeom prst="line">
            <a:avLst/>
          </a:prstGeom>
          <a:noFill/>
          <a:ln w="25400">
            <a:solidFill>
              <a:srgbClr val="CC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73" name="Freeform 53"/>
          <p:cNvSpPr>
            <a:spLocks/>
          </p:cNvSpPr>
          <p:nvPr/>
        </p:nvSpPr>
        <p:spPr bwMode="auto">
          <a:xfrm>
            <a:off x="2057400" y="1143000"/>
            <a:ext cx="2516188" cy="1144588"/>
          </a:xfrm>
          <a:custGeom>
            <a:avLst/>
            <a:gdLst/>
            <a:ahLst/>
            <a:cxnLst>
              <a:cxn ang="0">
                <a:pos x="1584" y="720"/>
              </a:cxn>
              <a:cxn ang="0">
                <a:pos x="1584" y="192"/>
              </a:cxn>
              <a:cxn ang="0">
                <a:pos x="960" y="192"/>
              </a:cxn>
              <a:cxn ang="0">
                <a:pos x="864" y="48"/>
              </a:cxn>
              <a:cxn ang="0">
                <a:pos x="816" y="336"/>
              </a:cxn>
              <a:cxn ang="0">
                <a:pos x="672" y="48"/>
              </a:cxn>
              <a:cxn ang="0">
                <a:pos x="624" y="288"/>
              </a:cxn>
              <a:cxn ang="0">
                <a:pos x="480" y="48"/>
              </a:cxn>
              <a:cxn ang="0">
                <a:pos x="432" y="336"/>
              </a:cxn>
              <a:cxn ang="0">
                <a:pos x="336" y="0"/>
              </a:cxn>
              <a:cxn ang="0">
                <a:pos x="240" y="336"/>
              </a:cxn>
              <a:cxn ang="0">
                <a:pos x="240" y="192"/>
              </a:cxn>
              <a:cxn ang="0">
                <a:pos x="0" y="192"/>
              </a:cxn>
              <a:cxn ang="0">
                <a:pos x="0" y="480"/>
              </a:cxn>
            </a:cxnLst>
            <a:rect l="0" t="0" r="r" b="b"/>
            <a:pathLst>
              <a:path w="1585" h="721">
                <a:moveTo>
                  <a:pt x="1584" y="720"/>
                </a:moveTo>
                <a:lnTo>
                  <a:pt x="1584" y="192"/>
                </a:lnTo>
                <a:lnTo>
                  <a:pt x="960" y="192"/>
                </a:lnTo>
                <a:lnTo>
                  <a:pt x="864" y="48"/>
                </a:lnTo>
                <a:lnTo>
                  <a:pt x="816" y="336"/>
                </a:lnTo>
                <a:lnTo>
                  <a:pt x="672" y="48"/>
                </a:lnTo>
                <a:lnTo>
                  <a:pt x="624" y="288"/>
                </a:lnTo>
                <a:lnTo>
                  <a:pt x="480" y="48"/>
                </a:lnTo>
                <a:lnTo>
                  <a:pt x="432" y="336"/>
                </a:lnTo>
                <a:lnTo>
                  <a:pt x="336" y="0"/>
                </a:lnTo>
                <a:lnTo>
                  <a:pt x="240" y="336"/>
                </a:lnTo>
                <a:lnTo>
                  <a:pt x="240" y="192"/>
                </a:lnTo>
                <a:lnTo>
                  <a:pt x="0" y="192"/>
                </a:lnTo>
                <a:lnTo>
                  <a:pt x="0" y="480"/>
                </a:lnTo>
              </a:path>
            </a:pathLst>
          </a:custGeom>
          <a:noFill/>
          <a:ln w="25400" cap="rnd" cmpd="sng">
            <a:solidFill>
              <a:srgbClr val="0066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774" name="Line 54"/>
          <p:cNvSpPr>
            <a:spLocks noChangeShapeType="1"/>
          </p:cNvSpPr>
          <p:nvPr/>
        </p:nvSpPr>
        <p:spPr bwMode="auto">
          <a:xfrm>
            <a:off x="4129088" y="3519488"/>
            <a:ext cx="1116012" cy="2016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75" name="Line 55"/>
          <p:cNvSpPr>
            <a:spLocks noChangeShapeType="1"/>
          </p:cNvSpPr>
          <p:nvPr/>
        </p:nvSpPr>
        <p:spPr bwMode="auto">
          <a:xfrm flipH="1">
            <a:off x="3875088" y="2827338"/>
            <a:ext cx="301625" cy="360362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76" name="Line 56"/>
          <p:cNvSpPr>
            <a:spLocks noChangeShapeType="1"/>
          </p:cNvSpPr>
          <p:nvPr/>
        </p:nvSpPr>
        <p:spPr bwMode="auto">
          <a:xfrm>
            <a:off x="2598738" y="4275138"/>
            <a:ext cx="290512" cy="290512"/>
          </a:xfrm>
          <a:prstGeom prst="line">
            <a:avLst/>
          </a:prstGeom>
          <a:noFill/>
          <a:ln w="127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77" name="Line 57"/>
          <p:cNvSpPr>
            <a:spLocks noChangeShapeType="1"/>
          </p:cNvSpPr>
          <p:nvPr/>
        </p:nvSpPr>
        <p:spPr bwMode="auto">
          <a:xfrm>
            <a:off x="2674938" y="4122738"/>
            <a:ext cx="290512" cy="290512"/>
          </a:xfrm>
          <a:prstGeom prst="line">
            <a:avLst/>
          </a:prstGeom>
          <a:noFill/>
          <a:ln w="127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78" name="Line 58"/>
          <p:cNvSpPr>
            <a:spLocks noChangeShapeType="1"/>
          </p:cNvSpPr>
          <p:nvPr/>
        </p:nvSpPr>
        <p:spPr bwMode="auto">
          <a:xfrm flipH="1">
            <a:off x="6389688" y="3824288"/>
            <a:ext cx="557212" cy="811212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79" name="Line 59"/>
          <p:cNvSpPr>
            <a:spLocks noChangeShapeType="1"/>
          </p:cNvSpPr>
          <p:nvPr/>
        </p:nvSpPr>
        <p:spPr bwMode="auto">
          <a:xfrm>
            <a:off x="2681288" y="2452688"/>
            <a:ext cx="2563812" cy="111601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80" name="Line 60"/>
          <p:cNvSpPr>
            <a:spLocks noChangeShapeType="1"/>
          </p:cNvSpPr>
          <p:nvPr/>
        </p:nvSpPr>
        <p:spPr bwMode="auto">
          <a:xfrm flipH="1">
            <a:off x="5018088" y="5043488"/>
            <a:ext cx="862012" cy="430212"/>
          </a:xfrm>
          <a:prstGeom prst="line">
            <a:avLst/>
          </a:prstGeom>
          <a:noFill/>
          <a:ln w="25400">
            <a:solidFill>
              <a:srgbClr val="CC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81" name="Line 61"/>
          <p:cNvSpPr>
            <a:spLocks noChangeShapeType="1"/>
          </p:cNvSpPr>
          <p:nvPr/>
        </p:nvSpPr>
        <p:spPr bwMode="auto">
          <a:xfrm flipH="1">
            <a:off x="7151688" y="5576888"/>
            <a:ext cx="404812" cy="277812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82" name="Line 62"/>
          <p:cNvSpPr>
            <a:spLocks noChangeShapeType="1"/>
          </p:cNvSpPr>
          <p:nvPr/>
        </p:nvSpPr>
        <p:spPr bwMode="auto">
          <a:xfrm flipH="1">
            <a:off x="6846888" y="4738688"/>
            <a:ext cx="633412" cy="103981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83" name="Freeform 63"/>
          <p:cNvSpPr>
            <a:spLocks/>
          </p:cNvSpPr>
          <p:nvPr/>
        </p:nvSpPr>
        <p:spPr bwMode="auto">
          <a:xfrm>
            <a:off x="7392988" y="3044825"/>
            <a:ext cx="534987" cy="1301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8" y="166"/>
              </a:cxn>
              <a:cxn ang="0">
                <a:pos x="168" y="324"/>
              </a:cxn>
              <a:cxn ang="0">
                <a:pos x="200" y="394"/>
              </a:cxn>
              <a:cxn ang="0">
                <a:pos x="232" y="464"/>
              </a:cxn>
              <a:cxn ang="0">
                <a:pos x="264" y="526"/>
              </a:cxn>
              <a:cxn ang="0">
                <a:pos x="288" y="578"/>
              </a:cxn>
              <a:cxn ang="0">
                <a:pos x="304" y="626"/>
              </a:cxn>
              <a:cxn ang="0">
                <a:pos x="320" y="670"/>
              </a:cxn>
              <a:cxn ang="0">
                <a:pos x="328" y="705"/>
              </a:cxn>
              <a:cxn ang="0">
                <a:pos x="328" y="736"/>
              </a:cxn>
              <a:cxn ang="0">
                <a:pos x="336" y="762"/>
              </a:cxn>
              <a:cxn ang="0">
                <a:pos x="336" y="784"/>
              </a:cxn>
              <a:cxn ang="0">
                <a:pos x="336" y="819"/>
              </a:cxn>
            </a:cxnLst>
            <a:rect l="0" t="0" r="r" b="b"/>
            <a:pathLst>
              <a:path w="337" h="820">
                <a:moveTo>
                  <a:pt x="0" y="0"/>
                </a:moveTo>
                <a:lnTo>
                  <a:pt x="88" y="166"/>
                </a:lnTo>
                <a:lnTo>
                  <a:pt x="168" y="324"/>
                </a:lnTo>
                <a:lnTo>
                  <a:pt x="200" y="394"/>
                </a:lnTo>
                <a:lnTo>
                  <a:pt x="232" y="464"/>
                </a:lnTo>
                <a:lnTo>
                  <a:pt x="264" y="526"/>
                </a:lnTo>
                <a:lnTo>
                  <a:pt x="288" y="578"/>
                </a:lnTo>
                <a:lnTo>
                  <a:pt x="304" y="626"/>
                </a:lnTo>
                <a:lnTo>
                  <a:pt x="320" y="670"/>
                </a:lnTo>
                <a:lnTo>
                  <a:pt x="328" y="705"/>
                </a:lnTo>
                <a:lnTo>
                  <a:pt x="328" y="736"/>
                </a:lnTo>
                <a:lnTo>
                  <a:pt x="336" y="762"/>
                </a:lnTo>
                <a:lnTo>
                  <a:pt x="336" y="784"/>
                </a:lnTo>
                <a:lnTo>
                  <a:pt x="336" y="819"/>
                </a:lnTo>
              </a:path>
            </a:pathLst>
          </a:custGeom>
          <a:noFill/>
          <a:ln w="25400" cap="rnd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784" name="Line 64"/>
          <p:cNvSpPr>
            <a:spLocks noChangeShapeType="1"/>
          </p:cNvSpPr>
          <p:nvPr/>
        </p:nvSpPr>
        <p:spPr bwMode="auto">
          <a:xfrm>
            <a:off x="3657600" y="6096000"/>
            <a:ext cx="990600" cy="1524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85" name="Line 65"/>
          <p:cNvSpPr>
            <a:spLocks noChangeShapeType="1"/>
          </p:cNvSpPr>
          <p:nvPr/>
        </p:nvSpPr>
        <p:spPr bwMode="auto">
          <a:xfrm flipV="1">
            <a:off x="5334000" y="6096000"/>
            <a:ext cx="838200" cy="1524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86" name="Line 66"/>
          <p:cNvSpPr>
            <a:spLocks noChangeShapeType="1"/>
          </p:cNvSpPr>
          <p:nvPr/>
        </p:nvSpPr>
        <p:spPr bwMode="auto">
          <a:xfrm>
            <a:off x="6338888" y="5500688"/>
            <a:ext cx="49212" cy="354012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87" name="Freeform 67"/>
          <p:cNvSpPr>
            <a:spLocks/>
          </p:cNvSpPr>
          <p:nvPr/>
        </p:nvSpPr>
        <p:spPr bwMode="auto">
          <a:xfrm>
            <a:off x="6167438" y="2968625"/>
            <a:ext cx="998537" cy="1682750"/>
          </a:xfrm>
          <a:custGeom>
            <a:avLst/>
            <a:gdLst/>
            <a:ahLst/>
            <a:cxnLst>
              <a:cxn ang="0">
                <a:pos x="628" y="0"/>
              </a:cxn>
              <a:cxn ang="0">
                <a:pos x="469" y="136"/>
              </a:cxn>
              <a:cxn ang="0">
                <a:pos x="325" y="267"/>
              </a:cxn>
              <a:cxn ang="0">
                <a:pos x="260" y="333"/>
              </a:cxn>
              <a:cxn ang="0">
                <a:pos x="195" y="398"/>
              </a:cxn>
              <a:cxn ang="0">
                <a:pos x="144" y="464"/>
              </a:cxn>
              <a:cxn ang="0">
                <a:pos x="101" y="529"/>
              </a:cxn>
              <a:cxn ang="0">
                <a:pos x="65" y="600"/>
              </a:cxn>
              <a:cxn ang="0">
                <a:pos x="43" y="675"/>
              </a:cxn>
              <a:cxn ang="0">
                <a:pos x="29" y="754"/>
              </a:cxn>
              <a:cxn ang="0">
                <a:pos x="21" y="829"/>
              </a:cxn>
              <a:cxn ang="0">
                <a:pos x="14" y="904"/>
              </a:cxn>
              <a:cxn ang="0">
                <a:pos x="7" y="970"/>
              </a:cxn>
              <a:cxn ang="0">
                <a:pos x="7" y="1022"/>
              </a:cxn>
              <a:cxn ang="0">
                <a:pos x="0" y="1059"/>
              </a:cxn>
            </a:cxnLst>
            <a:rect l="0" t="0" r="r" b="b"/>
            <a:pathLst>
              <a:path w="629" h="1060">
                <a:moveTo>
                  <a:pt x="628" y="0"/>
                </a:moveTo>
                <a:lnTo>
                  <a:pt x="469" y="136"/>
                </a:lnTo>
                <a:lnTo>
                  <a:pt x="325" y="267"/>
                </a:lnTo>
                <a:lnTo>
                  <a:pt x="260" y="333"/>
                </a:lnTo>
                <a:lnTo>
                  <a:pt x="195" y="398"/>
                </a:lnTo>
                <a:lnTo>
                  <a:pt x="144" y="464"/>
                </a:lnTo>
                <a:lnTo>
                  <a:pt x="101" y="529"/>
                </a:lnTo>
                <a:lnTo>
                  <a:pt x="65" y="600"/>
                </a:lnTo>
                <a:lnTo>
                  <a:pt x="43" y="675"/>
                </a:lnTo>
                <a:lnTo>
                  <a:pt x="29" y="754"/>
                </a:lnTo>
                <a:lnTo>
                  <a:pt x="21" y="829"/>
                </a:lnTo>
                <a:lnTo>
                  <a:pt x="14" y="904"/>
                </a:lnTo>
                <a:lnTo>
                  <a:pt x="7" y="970"/>
                </a:lnTo>
                <a:lnTo>
                  <a:pt x="7" y="1022"/>
                </a:lnTo>
                <a:lnTo>
                  <a:pt x="0" y="1059"/>
                </a:lnTo>
              </a:path>
            </a:pathLst>
          </a:custGeom>
          <a:noFill/>
          <a:ln w="25400" cap="rnd" cmpd="sng">
            <a:solidFill>
              <a:srgbClr val="0066F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788" name="Line 68"/>
          <p:cNvSpPr>
            <a:spLocks noChangeShapeType="1"/>
          </p:cNvSpPr>
          <p:nvPr/>
        </p:nvSpPr>
        <p:spPr bwMode="auto">
          <a:xfrm>
            <a:off x="1309688" y="3519488"/>
            <a:ext cx="125412" cy="203041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89" name="Line 69"/>
          <p:cNvSpPr>
            <a:spLocks noChangeShapeType="1"/>
          </p:cNvSpPr>
          <p:nvPr/>
        </p:nvSpPr>
        <p:spPr bwMode="auto">
          <a:xfrm flipH="1">
            <a:off x="1970088" y="4891088"/>
            <a:ext cx="1166812" cy="88741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90" name="Line 70"/>
          <p:cNvSpPr>
            <a:spLocks noChangeShapeType="1"/>
          </p:cNvSpPr>
          <p:nvPr/>
        </p:nvSpPr>
        <p:spPr bwMode="auto">
          <a:xfrm>
            <a:off x="3581400" y="3671888"/>
            <a:ext cx="0" cy="735012"/>
          </a:xfrm>
          <a:prstGeom prst="line">
            <a:avLst/>
          </a:prstGeom>
          <a:noFill/>
          <a:ln w="25400">
            <a:solidFill>
              <a:srgbClr val="CC0066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91" name="Line 71"/>
          <p:cNvSpPr>
            <a:spLocks noChangeShapeType="1"/>
          </p:cNvSpPr>
          <p:nvPr/>
        </p:nvSpPr>
        <p:spPr bwMode="auto">
          <a:xfrm>
            <a:off x="2071688" y="3214688"/>
            <a:ext cx="1116012" cy="20161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92" name="Freeform 72"/>
          <p:cNvSpPr>
            <a:spLocks/>
          </p:cNvSpPr>
          <p:nvPr/>
        </p:nvSpPr>
        <p:spPr bwMode="auto">
          <a:xfrm>
            <a:off x="3736975" y="3967163"/>
            <a:ext cx="1524000" cy="1979612"/>
          </a:xfrm>
          <a:custGeom>
            <a:avLst/>
            <a:gdLst/>
            <a:ahLst/>
            <a:cxnLst>
              <a:cxn ang="0">
                <a:pos x="0" y="1246"/>
              </a:cxn>
              <a:cxn ang="0">
                <a:pos x="222" y="1000"/>
              </a:cxn>
              <a:cxn ang="0">
                <a:pos x="334" y="880"/>
              </a:cxn>
              <a:cxn ang="0">
                <a:pos x="434" y="767"/>
              </a:cxn>
              <a:cxn ang="0">
                <a:pos x="535" y="659"/>
              </a:cxn>
              <a:cxn ang="0">
                <a:pos x="620" y="557"/>
              </a:cxn>
              <a:cxn ang="0">
                <a:pos x="699" y="467"/>
              </a:cxn>
              <a:cxn ang="0">
                <a:pos x="768" y="383"/>
              </a:cxn>
              <a:cxn ang="0">
                <a:pos x="821" y="311"/>
              </a:cxn>
              <a:cxn ang="0">
                <a:pos x="858" y="245"/>
              </a:cxn>
              <a:cxn ang="0">
                <a:pos x="890" y="185"/>
              </a:cxn>
              <a:cxn ang="0">
                <a:pos x="911" y="137"/>
              </a:cxn>
              <a:cxn ang="0">
                <a:pos x="927" y="90"/>
              </a:cxn>
              <a:cxn ang="0">
                <a:pos x="938" y="54"/>
              </a:cxn>
              <a:cxn ang="0">
                <a:pos x="948" y="24"/>
              </a:cxn>
              <a:cxn ang="0">
                <a:pos x="959" y="0"/>
              </a:cxn>
            </a:cxnLst>
            <a:rect l="0" t="0" r="r" b="b"/>
            <a:pathLst>
              <a:path w="960" h="1247">
                <a:moveTo>
                  <a:pt x="0" y="1246"/>
                </a:moveTo>
                <a:lnTo>
                  <a:pt x="222" y="1000"/>
                </a:lnTo>
                <a:lnTo>
                  <a:pt x="334" y="880"/>
                </a:lnTo>
                <a:lnTo>
                  <a:pt x="434" y="767"/>
                </a:lnTo>
                <a:lnTo>
                  <a:pt x="535" y="659"/>
                </a:lnTo>
                <a:lnTo>
                  <a:pt x="620" y="557"/>
                </a:lnTo>
                <a:lnTo>
                  <a:pt x="699" y="467"/>
                </a:lnTo>
                <a:lnTo>
                  <a:pt x="768" y="383"/>
                </a:lnTo>
                <a:lnTo>
                  <a:pt x="821" y="311"/>
                </a:lnTo>
                <a:lnTo>
                  <a:pt x="858" y="245"/>
                </a:lnTo>
                <a:lnTo>
                  <a:pt x="890" y="185"/>
                </a:lnTo>
                <a:lnTo>
                  <a:pt x="911" y="137"/>
                </a:lnTo>
                <a:lnTo>
                  <a:pt x="927" y="90"/>
                </a:lnTo>
                <a:lnTo>
                  <a:pt x="938" y="54"/>
                </a:lnTo>
                <a:lnTo>
                  <a:pt x="948" y="24"/>
                </a:lnTo>
                <a:lnTo>
                  <a:pt x="959" y="0"/>
                </a:lnTo>
              </a:path>
            </a:pathLst>
          </a:custGeom>
          <a:noFill/>
          <a:ln w="25400" cap="rnd" cmpd="sng">
            <a:solidFill>
              <a:srgbClr val="00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793" name="Line 73"/>
          <p:cNvSpPr>
            <a:spLocks noChangeShapeType="1"/>
          </p:cNvSpPr>
          <p:nvPr/>
        </p:nvSpPr>
        <p:spPr bwMode="auto">
          <a:xfrm flipV="1">
            <a:off x="5881688" y="2884488"/>
            <a:ext cx="1116012" cy="709612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94" name="Line 74"/>
          <p:cNvSpPr>
            <a:spLocks noChangeShapeType="1"/>
          </p:cNvSpPr>
          <p:nvPr/>
        </p:nvSpPr>
        <p:spPr bwMode="auto">
          <a:xfrm>
            <a:off x="7405688" y="3900488"/>
            <a:ext cx="354012" cy="43021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95" name="Line 75"/>
          <p:cNvSpPr>
            <a:spLocks noChangeShapeType="1"/>
          </p:cNvSpPr>
          <p:nvPr/>
        </p:nvSpPr>
        <p:spPr bwMode="auto">
          <a:xfrm>
            <a:off x="1785938" y="3233738"/>
            <a:ext cx="334962" cy="334962"/>
          </a:xfrm>
          <a:prstGeom prst="line">
            <a:avLst/>
          </a:prstGeom>
          <a:noFill/>
          <a:ln w="25400">
            <a:solidFill>
              <a:srgbClr val="0066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96" name="Line 76"/>
          <p:cNvSpPr>
            <a:spLocks noChangeShapeType="1"/>
          </p:cNvSpPr>
          <p:nvPr/>
        </p:nvSpPr>
        <p:spPr bwMode="auto">
          <a:xfrm>
            <a:off x="4510088" y="4662488"/>
            <a:ext cx="1268412" cy="20161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97" name="Freeform 77"/>
          <p:cNvSpPr>
            <a:spLocks/>
          </p:cNvSpPr>
          <p:nvPr/>
        </p:nvSpPr>
        <p:spPr bwMode="auto">
          <a:xfrm>
            <a:off x="5410200" y="2286000"/>
            <a:ext cx="1831975" cy="231775"/>
          </a:xfrm>
          <a:custGeom>
            <a:avLst/>
            <a:gdLst/>
            <a:ahLst/>
            <a:cxnLst>
              <a:cxn ang="0">
                <a:pos x="0" y="145"/>
              </a:cxn>
              <a:cxn ang="0">
                <a:pos x="161" y="92"/>
              </a:cxn>
              <a:cxn ang="0">
                <a:pos x="241" y="66"/>
              </a:cxn>
              <a:cxn ang="0">
                <a:pos x="321" y="46"/>
              </a:cxn>
              <a:cxn ang="0">
                <a:pos x="401" y="26"/>
              </a:cxn>
              <a:cxn ang="0">
                <a:pos x="474" y="13"/>
              </a:cxn>
              <a:cxn ang="0">
                <a:pos x="555" y="3"/>
              </a:cxn>
              <a:cxn ang="0">
                <a:pos x="628" y="0"/>
              </a:cxn>
              <a:cxn ang="0">
                <a:pos x="664" y="3"/>
              </a:cxn>
              <a:cxn ang="0">
                <a:pos x="701" y="6"/>
              </a:cxn>
              <a:cxn ang="0">
                <a:pos x="781" y="21"/>
              </a:cxn>
              <a:cxn ang="0">
                <a:pos x="854" y="38"/>
              </a:cxn>
              <a:cxn ang="0">
                <a:pos x="927" y="64"/>
              </a:cxn>
              <a:cxn ang="0">
                <a:pos x="1000" y="89"/>
              </a:cxn>
              <a:cxn ang="0">
                <a:pos x="1058" y="112"/>
              </a:cxn>
              <a:cxn ang="0">
                <a:pos x="1117" y="132"/>
              </a:cxn>
              <a:cxn ang="0">
                <a:pos x="1153" y="145"/>
              </a:cxn>
            </a:cxnLst>
            <a:rect l="0" t="0" r="r" b="b"/>
            <a:pathLst>
              <a:path w="1154" h="146">
                <a:moveTo>
                  <a:pt x="0" y="145"/>
                </a:moveTo>
                <a:lnTo>
                  <a:pt x="161" y="92"/>
                </a:lnTo>
                <a:lnTo>
                  <a:pt x="241" y="66"/>
                </a:lnTo>
                <a:lnTo>
                  <a:pt x="321" y="46"/>
                </a:lnTo>
                <a:lnTo>
                  <a:pt x="401" y="26"/>
                </a:lnTo>
                <a:lnTo>
                  <a:pt x="474" y="13"/>
                </a:lnTo>
                <a:lnTo>
                  <a:pt x="555" y="3"/>
                </a:lnTo>
                <a:lnTo>
                  <a:pt x="628" y="0"/>
                </a:lnTo>
                <a:lnTo>
                  <a:pt x="664" y="3"/>
                </a:lnTo>
                <a:lnTo>
                  <a:pt x="701" y="6"/>
                </a:lnTo>
                <a:lnTo>
                  <a:pt x="781" y="21"/>
                </a:lnTo>
                <a:lnTo>
                  <a:pt x="854" y="38"/>
                </a:lnTo>
                <a:lnTo>
                  <a:pt x="927" y="64"/>
                </a:lnTo>
                <a:lnTo>
                  <a:pt x="1000" y="89"/>
                </a:lnTo>
                <a:lnTo>
                  <a:pt x="1058" y="112"/>
                </a:lnTo>
                <a:lnTo>
                  <a:pt x="1117" y="132"/>
                </a:lnTo>
                <a:lnTo>
                  <a:pt x="1153" y="145"/>
                </a:lnTo>
              </a:path>
            </a:pathLst>
          </a:custGeom>
          <a:noFill/>
          <a:ln w="25400" cap="rnd" cmpd="sng">
            <a:solidFill>
              <a:srgbClr val="FF00FF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798" name="Freeform 78"/>
          <p:cNvSpPr>
            <a:spLocks/>
          </p:cNvSpPr>
          <p:nvPr/>
        </p:nvSpPr>
        <p:spPr bwMode="auto">
          <a:xfrm>
            <a:off x="2590800" y="1676400"/>
            <a:ext cx="4724400" cy="838200"/>
          </a:xfrm>
          <a:custGeom>
            <a:avLst/>
            <a:gdLst/>
            <a:ahLst/>
            <a:cxnLst>
              <a:cxn ang="0">
                <a:pos x="3148" y="515"/>
              </a:cxn>
              <a:cxn ang="0">
                <a:pos x="2572" y="184"/>
              </a:cxn>
              <a:cxn ang="0">
                <a:pos x="1518" y="0"/>
              </a:cxn>
              <a:cxn ang="0">
                <a:pos x="0" y="265"/>
              </a:cxn>
            </a:cxnLst>
            <a:rect l="0" t="0" r="r" b="b"/>
            <a:pathLst>
              <a:path w="3148" h="515">
                <a:moveTo>
                  <a:pt x="3148" y="515"/>
                </a:moveTo>
                <a:lnTo>
                  <a:pt x="2572" y="184"/>
                </a:lnTo>
                <a:lnTo>
                  <a:pt x="1518" y="0"/>
                </a:lnTo>
                <a:lnTo>
                  <a:pt x="0" y="265"/>
                </a:lnTo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0" y="4191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Co-pays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327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17488" y="518160"/>
            <a:ext cx="8686800" cy="914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Starting a dialog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114425" y="1432560"/>
            <a:ext cx="7296150" cy="399478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sz="800" dirty="0" smtClean="0">
              <a:solidFill>
                <a:srgbClr val="FFFFFF"/>
              </a:solidFill>
              <a:cs typeface="Arial" charset="0"/>
            </a:endParaRPr>
          </a:p>
          <a:p>
            <a:pPr eaLnBrk="1" hangingPunct="1">
              <a:buNone/>
            </a:pPr>
            <a:endParaRPr lang="en-US" sz="1600" dirty="0" smtClean="0">
              <a:solidFill>
                <a:srgbClr val="FFFFFF"/>
              </a:solidFill>
              <a:cs typeface="Arial" charset="0"/>
            </a:endParaRPr>
          </a:p>
          <a:p>
            <a:pPr algn="ctr" eaLnBrk="1" hangingPunct="1">
              <a:buNone/>
            </a:pPr>
            <a:r>
              <a:rPr lang="en-US" dirty="0" smtClean="0">
                <a:solidFill>
                  <a:srgbClr val="FFFFFF"/>
                </a:solidFill>
                <a:cs typeface="Arial" charset="0"/>
              </a:rPr>
              <a:t>Presented Maricopa County data to Medical Leadership </a:t>
            </a:r>
            <a:endParaRPr lang="en-US" dirty="0" smtClean="0">
              <a:solidFill>
                <a:srgbClr val="FFFFFF"/>
              </a:solidFill>
            </a:endParaRPr>
          </a:p>
          <a:p>
            <a:pPr algn="ctr" eaLnBrk="1" hangingPunct="1">
              <a:buNone/>
            </a:pPr>
            <a:endParaRPr lang="en-US" sz="1600" dirty="0" smtClean="0">
              <a:solidFill>
                <a:srgbClr val="FFFFFF"/>
              </a:solidFill>
              <a:cs typeface="Arial" charset="0"/>
            </a:endParaRPr>
          </a:p>
          <a:p>
            <a:pPr algn="ctr" eaLnBrk="1" hangingPunct="1">
              <a:buNone/>
            </a:pPr>
            <a:r>
              <a:rPr lang="en-US" dirty="0" smtClean="0">
                <a:solidFill>
                  <a:srgbClr val="FFFFFF"/>
                </a:solidFill>
                <a:cs typeface="Arial" charset="0"/>
              </a:rPr>
              <a:t>Enlisted Medicaid</a:t>
            </a:r>
          </a:p>
          <a:p>
            <a:pPr algn="ctr" eaLnBrk="1" hangingPunct="1">
              <a:buNone/>
            </a:pPr>
            <a:endParaRPr lang="en-US" sz="1600" dirty="0" smtClean="0">
              <a:solidFill>
                <a:srgbClr val="FFFFFF"/>
              </a:solidFill>
              <a:cs typeface="Arial" charset="0"/>
            </a:endParaRPr>
          </a:p>
          <a:p>
            <a:pPr algn="ctr" eaLnBrk="1" hangingPunct="1">
              <a:buNone/>
            </a:pPr>
            <a:r>
              <a:rPr lang="en-US" dirty="0" smtClean="0">
                <a:solidFill>
                  <a:srgbClr val="FFFFFF"/>
                </a:solidFill>
                <a:cs typeface="Arial" charset="0"/>
              </a:rPr>
              <a:t>Held large Vaccine Congresses with our local AAP</a:t>
            </a:r>
          </a:p>
          <a:p>
            <a:pPr algn="ctr" eaLnBrk="1" hangingPunct="1">
              <a:buNone/>
            </a:pPr>
            <a:endParaRPr lang="en-US" dirty="0" smtClean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Picture 4" descr="tapi_logo_web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3599" y="2042160"/>
            <a:ext cx="3261360" cy="1325880"/>
          </a:xfrm>
        </p:spPr>
        <p:txBody>
          <a:bodyPr/>
          <a:lstStyle/>
          <a:p>
            <a:r>
              <a:rPr lang="en-US" sz="3200" dirty="0" smtClean="0"/>
              <a:t>Set of recommendations for each section were identified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Billing was only one system changing idea!</a:t>
            </a:r>
            <a:endParaRPr lang="en-US" sz="3200" dirty="0"/>
          </a:p>
        </p:txBody>
      </p:sp>
      <p:pic>
        <p:nvPicPr>
          <p:cNvPr id="5" name="Picture 4" descr="tapi_logo_web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279" y="5688281"/>
            <a:ext cx="1706880" cy="95707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56187"/>
            <a:ext cx="3773324" cy="4932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7110</TotalTime>
  <Words>1059</Words>
  <Application>Microsoft Office PowerPoint</Application>
  <PresentationFormat>On-screen Show (4:3)</PresentationFormat>
  <Paragraphs>301</Paragraphs>
  <Slides>39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Microsoft Excel 97-2003 Worksheet</vt:lpstr>
      <vt:lpstr>PowerPoint Presentation</vt:lpstr>
      <vt:lpstr>The Murky Swamp…</vt:lpstr>
      <vt:lpstr>The Arizona Partnership for Immunization</vt:lpstr>
      <vt:lpstr>Medical leadership TAPI Board of Directors</vt:lpstr>
      <vt:lpstr>Arizona Public Health </vt:lpstr>
      <vt:lpstr>Arizona Immunization Budget </vt:lpstr>
      <vt:lpstr>PowerPoint Presentation</vt:lpstr>
      <vt:lpstr>Starting a dialog</vt:lpstr>
      <vt:lpstr>Set of recommendations for each section were identified  Billing was only one system changing idea!</vt:lpstr>
      <vt:lpstr>The goal</vt:lpstr>
      <vt:lpstr>Needs Assessment</vt:lpstr>
      <vt:lpstr>And we were off…</vt:lpstr>
      <vt:lpstr>Collected Data Who uses MCDPH clinics?</vt:lpstr>
      <vt:lpstr>PowerPoint Presentation</vt:lpstr>
      <vt:lpstr>PowerPoint Presentation</vt:lpstr>
      <vt:lpstr>Billing Workflow</vt:lpstr>
      <vt:lpstr>Billing Claims</vt:lpstr>
      <vt:lpstr>The 5 Top Private insurance plans in Arizona</vt:lpstr>
      <vt:lpstr>Privately insured patients at MCDPH</vt:lpstr>
      <vt:lpstr>all private insurance cards are not the same…</vt:lpstr>
      <vt:lpstr>Obstacles</vt:lpstr>
      <vt:lpstr>Common Obstacles</vt:lpstr>
      <vt:lpstr>Patient Encounters</vt:lpstr>
      <vt:lpstr>Buying Vaccine</vt:lpstr>
      <vt:lpstr>Business As Usual?</vt:lpstr>
      <vt:lpstr>Private Billing Workflow</vt:lpstr>
      <vt:lpstr>Coalition Approach Ongoing system and policy changes provided for public health billing:</vt:lpstr>
      <vt:lpstr>PowerPoint Presentation</vt:lpstr>
      <vt:lpstr>Cost of Public Health</vt:lpstr>
      <vt:lpstr>The cost of running the program</vt:lpstr>
      <vt:lpstr>Private Billing Company vs Coalition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Liberty Wire &amp; Cable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 Ath</dc:creator>
  <cp:lastModifiedBy>Jennifer Tinney</cp:lastModifiedBy>
  <cp:revision>329</cp:revision>
  <dcterms:created xsi:type="dcterms:W3CDTF">2011-01-29T08:08:38Z</dcterms:created>
  <dcterms:modified xsi:type="dcterms:W3CDTF">2012-05-24T13:22:36Z</dcterms:modified>
</cp:coreProperties>
</file>