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86" r:id="rId2"/>
    <p:sldId id="272" r:id="rId3"/>
    <p:sldId id="293" r:id="rId4"/>
    <p:sldId id="274" r:id="rId5"/>
    <p:sldId id="275" r:id="rId6"/>
    <p:sldId id="273" r:id="rId7"/>
    <p:sldId id="295" r:id="rId8"/>
    <p:sldId id="258" r:id="rId9"/>
    <p:sldId id="292" r:id="rId10"/>
    <p:sldId id="283" r:id="rId11"/>
    <p:sldId id="266" r:id="rId12"/>
    <p:sldId id="268" r:id="rId13"/>
    <p:sldId id="294" r:id="rId14"/>
    <p:sldId id="282" r:id="rId15"/>
    <p:sldId id="280" r:id="rId16"/>
    <p:sldId id="279" r:id="rId17"/>
    <p:sldId id="278" r:id="rId18"/>
    <p:sldId id="261" r:id="rId19"/>
    <p:sldId id="277" r:id="rId20"/>
    <p:sldId id="291" r:id="rId21"/>
  </p:sldIdLst>
  <p:sldSz cx="9144000" cy="6858000" type="screen4x3"/>
  <p:notesSz cx="7102475" cy="938847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0066"/>
    <a:srgbClr val="FFFFFF"/>
    <a:srgbClr val="FFF59A"/>
    <a:srgbClr val="800000"/>
    <a:srgbClr val="388ED0"/>
    <a:srgbClr val="4142D0"/>
    <a:srgbClr val="D05225"/>
    <a:srgbClr val="0ABC3A"/>
    <a:srgbClr val="DDA23A"/>
    <a:srgbClr val="DDD9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69" d="100"/>
          <a:sy n="69" d="100"/>
        </p:scale>
        <p:origin x="-7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FD1C75-C53A-48CE-B502-6B6BD83B6B09}" type="doc">
      <dgm:prSet loTypeId="urn:microsoft.com/office/officeart/2005/8/layout/vList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0156FC3-5A81-4F4D-9789-E141A726BE74}">
      <dgm:prSet phldrT="[Text]"/>
      <dgm:spPr/>
      <dgm:t>
        <a:bodyPr/>
        <a:lstStyle/>
        <a:p>
          <a:r>
            <a:rPr lang="en-US" b="1" dirty="0" smtClean="0"/>
            <a:t>Pinterest.com</a:t>
          </a:r>
          <a:endParaRPr lang="en-US" b="1" dirty="0"/>
        </a:p>
      </dgm:t>
    </dgm:pt>
    <dgm:pt modelId="{EE54733C-1D7F-49EE-9D74-04BA19F89219}" type="parTrans" cxnId="{69378A90-D63E-496B-95F0-2923F4EE1065}">
      <dgm:prSet/>
      <dgm:spPr/>
      <dgm:t>
        <a:bodyPr/>
        <a:lstStyle/>
        <a:p>
          <a:endParaRPr lang="en-US"/>
        </a:p>
      </dgm:t>
    </dgm:pt>
    <dgm:pt modelId="{5D00EA37-5289-4BD2-B1E0-7053B9144BB1}" type="sibTrans" cxnId="{69378A90-D63E-496B-95F0-2923F4EE1065}">
      <dgm:prSet/>
      <dgm:spPr/>
      <dgm:t>
        <a:bodyPr/>
        <a:lstStyle/>
        <a:p>
          <a:endParaRPr lang="en-US"/>
        </a:p>
      </dgm:t>
    </dgm:pt>
    <dgm:pt modelId="{40F69731-7129-4DD4-B1B7-783C75A0B329}">
      <dgm:prSet phldrT="[Text]"/>
      <dgm:spPr/>
      <dgm:t>
        <a:bodyPr/>
        <a:lstStyle/>
        <a:p>
          <a:r>
            <a:rPr lang="en-US" dirty="0" smtClean="0"/>
            <a:t>Visual Social Bookmarking</a:t>
          </a:r>
          <a:endParaRPr lang="en-US" dirty="0"/>
        </a:p>
      </dgm:t>
    </dgm:pt>
    <dgm:pt modelId="{19B665A7-E382-4C0D-9456-6BBDA96D7E88}" type="parTrans" cxnId="{DBE8D625-A5F0-4012-9763-34CA9BCB500F}">
      <dgm:prSet/>
      <dgm:spPr/>
      <dgm:t>
        <a:bodyPr/>
        <a:lstStyle/>
        <a:p>
          <a:endParaRPr lang="en-US"/>
        </a:p>
      </dgm:t>
    </dgm:pt>
    <dgm:pt modelId="{E522CCEB-21C5-4B99-9478-049ABC5ADF50}" type="sibTrans" cxnId="{DBE8D625-A5F0-4012-9763-34CA9BCB500F}">
      <dgm:prSet/>
      <dgm:spPr/>
      <dgm:t>
        <a:bodyPr/>
        <a:lstStyle/>
        <a:p>
          <a:endParaRPr lang="en-US"/>
        </a:p>
      </dgm:t>
    </dgm:pt>
    <dgm:pt modelId="{496BD58F-02FA-4A51-A7F2-FCE7338F7586}">
      <dgm:prSet phldrT="[Text]"/>
      <dgm:spPr/>
      <dgm:t>
        <a:bodyPr/>
        <a:lstStyle/>
        <a:p>
          <a:r>
            <a:rPr lang="en-US" b="1" dirty="0" err="1" smtClean="0"/>
            <a:t>Instagram</a:t>
          </a:r>
          <a:r>
            <a:rPr lang="en-US" b="1" dirty="0" smtClean="0"/>
            <a:t> - iPhone &amp; Droid App Store</a:t>
          </a:r>
          <a:endParaRPr lang="en-US" b="1" dirty="0"/>
        </a:p>
      </dgm:t>
    </dgm:pt>
    <dgm:pt modelId="{E75C5A18-E298-4543-98F2-273925989DC4}" type="parTrans" cxnId="{1FF12509-D88E-42EA-ABFD-D2F4668C113B}">
      <dgm:prSet/>
      <dgm:spPr/>
      <dgm:t>
        <a:bodyPr/>
        <a:lstStyle/>
        <a:p>
          <a:endParaRPr lang="en-US"/>
        </a:p>
      </dgm:t>
    </dgm:pt>
    <dgm:pt modelId="{ACF8E572-B7A3-475A-A40C-85F3504762C9}" type="sibTrans" cxnId="{1FF12509-D88E-42EA-ABFD-D2F4668C113B}">
      <dgm:prSet/>
      <dgm:spPr/>
      <dgm:t>
        <a:bodyPr/>
        <a:lstStyle/>
        <a:p>
          <a:endParaRPr lang="en-US"/>
        </a:p>
      </dgm:t>
    </dgm:pt>
    <dgm:pt modelId="{937D6FC4-77D5-469A-8350-ED013591CF2D}">
      <dgm:prSet phldrT="[Text]"/>
      <dgm:spPr/>
      <dgm:t>
        <a:bodyPr/>
        <a:lstStyle/>
        <a:p>
          <a:r>
            <a:rPr lang="en-US" dirty="0" smtClean="0"/>
            <a:t>Photo mobile social network</a:t>
          </a:r>
          <a:endParaRPr lang="en-US" dirty="0"/>
        </a:p>
      </dgm:t>
    </dgm:pt>
    <dgm:pt modelId="{9CA1366B-94A1-4A1B-810C-193500E27D43}" type="parTrans" cxnId="{B27FBC13-49ED-4DEE-AD4E-FB8659976F3E}">
      <dgm:prSet/>
      <dgm:spPr/>
      <dgm:t>
        <a:bodyPr/>
        <a:lstStyle/>
        <a:p>
          <a:endParaRPr lang="en-US"/>
        </a:p>
      </dgm:t>
    </dgm:pt>
    <dgm:pt modelId="{C30BA230-D106-49FD-ACF3-649784B05498}" type="sibTrans" cxnId="{B27FBC13-49ED-4DEE-AD4E-FB8659976F3E}">
      <dgm:prSet/>
      <dgm:spPr/>
      <dgm:t>
        <a:bodyPr/>
        <a:lstStyle/>
        <a:p>
          <a:endParaRPr lang="en-US"/>
        </a:p>
      </dgm:t>
    </dgm:pt>
    <dgm:pt modelId="{238613A8-B907-464D-822C-8EF5427303E3}">
      <dgm:prSet phldrT="[Text]"/>
      <dgm:spPr/>
      <dgm:t>
        <a:bodyPr/>
        <a:lstStyle/>
        <a:p>
          <a:r>
            <a:rPr lang="en-US" dirty="0" smtClean="0"/>
            <a:t>Only on Apple and Droid products</a:t>
          </a:r>
          <a:endParaRPr lang="en-US" dirty="0"/>
        </a:p>
      </dgm:t>
    </dgm:pt>
    <dgm:pt modelId="{0C2CB52A-A57F-40EA-963E-96CFC046D7FB}" type="parTrans" cxnId="{9B6D3A5B-3C99-483F-A5C1-64F9ED85073E}">
      <dgm:prSet/>
      <dgm:spPr/>
      <dgm:t>
        <a:bodyPr/>
        <a:lstStyle/>
        <a:p>
          <a:endParaRPr lang="en-US"/>
        </a:p>
      </dgm:t>
    </dgm:pt>
    <dgm:pt modelId="{F3911060-67AD-4EA8-810A-34D44E723B8A}" type="sibTrans" cxnId="{9B6D3A5B-3C99-483F-A5C1-64F9ED85073E}">
      <dgm:prSet/>
      <dgm:spPr/>
      <dgm:t>
        <a:bodyPr/>
        <a:lstStyle/>
        <a:p>
          <a:endParaRPr lang="en-US"/>
        </a:p>
      </dgm:t>
    </dgm:pt>
    <dgm:pt modelId="{89B1E575-6E45-480C-8AEA-9AA90FA5DB39}">
      <dgm:prSet phldrT="[Text]"/>
      <dgm:spPr/>
      <dgm:t>
        <a:bodyPr/>
        <a:lstStyle/>
        <a:p>
          <a:r>
            <a:rPr lang="en-US" b="1" dirty="0" smtClean="0"/>
            <a:t>plus.google.com</a:t>
          </a:r>
          <a:endParaRPr lang="en-US" b="1" dirty="0"/>
        </a:p>
      </dgm:t>
    </dgm:pt>
    <dgm:pt modelId="{51311378-47CC-4984-8838-DC4B6797A085}" type="parTrans" cxnId="{2042792D-606E-40B7-B08B-FC1486C4C4C7}">
      <dgm:prSet/>
      <dgm:spPr/>
      <dgm:t>
        <a:bodyPr/>
        <a:lstStyle/>
        <a:p>
          <a:endParaRPr lang="en-US"/>
        </a:p>
      </dgm:t>
    </dgm:pt>
    <dgm:pt modelId="{793B1247-71D4-47CF-8308-D8589889CEC9}" type="sibTrans" cxnId="{2042792D-606E-40B7-B08B-FC1486C4C4C7}">
      <dgm:prSet/>
      <dgm:spPr/>
      <dgm:t>
        <a:bodyPr/>
        <a:lstStyle/>
        <a:p>
          <a:endParaRPr lang="en-US"/>
        </a:p>
      </dgm:t>
    </dgm:pt>
    <dgm:pt modelId="{DF36827D-198B-496E-A061-2253719697EF}">
      <dgm:prSet phldrT="[Text]"/>
      <dgm:spPr/>
      <dgm:t>
        <a:bodyPr/>
        <a:lstStyle/>
        <a:p>
          <a:r>
            <a:rPr lang="en-US" dirty="0" smtClean="0"/>
            <a:t>Happy, beautiful images</a:t>
          </a:r>
          <a:endParaRPr lang="en-US" dirty="0"/>
        </a:p>
      </dgm:t>
    </dgm:pt>
    <dgm:pt modelId="{447289A0-004B-4DF0-AF80-C9C4422F7C94}" type="parTrans" cxnId="{DB4AC63F-7576-48DB-99CE-3609DE973478}">
      <dgm:prSet/>
      <dgm:spPr/>
      <dgm:t>
        <a:bodyPr/>
        <a:lstStyle/>
        <a:p>
          <a:endParaRPr lang="en-US"/>
        </a:p>
      </dgm:t>
    </dgm:pt>
    <dgm:pt modelId="{96387DAA-508E-46B4-A6B1-396BBD724BE7}" type="sibTrans" cxnId="{DB4AC63F-7576-48DB-99CE-3609DE973478}">
      <dgm:prSet/>
      <dgm:spPr/>
      <dgm:t>
        <a:bodyPr/>
        <a:lstStyle/>
        <a:p>
          <a:endParaRPr lang="en-US"/>
        </a:p>
      </dgm:t>
    </dgm:pt>
    <dgm:pt modelId="{41F5ACC8-AFCD-4105-A75A-234C0B9EC402}">
      <dgm:prSet phldrT="[Text]"/>
      <dgm:spPr/>
      <dgm:t>
        <a:bodyPr/>
        <a:lstStyle/>
        <a:p>
          <a:r>
            <a:rPr lang="en-US" dirty="0" smtClean="0"/>
            <a:t>Examples: AARP, Autism Science Foundation</a:t>
          </a:r>
          <a:endParaRPr lang="en-US" dirty="0"/>
        </a:p>
      </dgm:t>
    </dgm:pt>
    <dgm:pt modelId="{B9630251-B3B1-4FDC-B614-365FC3B0A845}" type="parTrans" cxnId="{02965388-BBA6-4AC5-AE14-5E68290097D1}">
      <dgm:prSet/>
      <dgm:spPr/>
      <dgm:t>
        <a:bodyPr/>
        <a:lstStyle/>
        <a:p>
          <a:endParaRPr lang="en-US"/>
        </a:p>
      </dgm:t>
    </dgm:pt>
    <dgm:pt modelId="{2C52F71B-8773-4AE7-8B92-B6E1033D9451}" type="sibTrans" cxnId="{02965388-BBA6-4AC5-AE14-5E68290097D1}">
      <dgm:prSet/>
      <dgm:spPr/>
      <dgm:t>
        <a:bodyPr/>
        <a:lstStyle/>
        <a:p>
          <a:endParaRPr lang="en-US"/>
        </a:p>
      </dgm:t>
    </dgm:pt>
    <dgm:pt modelId="{9E8060A2-7B2E-4097-86D9-A6BF075F4BA8}">
      <dgm:prSet phldrT="[Text]"/>
      <dgm:spPr/>
      <dgm:t>
        <a:bodyPr/>
        <a:lstStyle/>
        <a:p>
          <a:r>
            <a:rPr lang="en-US" dirty="0" smtClean="0"/>
            <a:t>Examples: Autism Science Foundation, UNICEF</a:t>
          </a:r>
          <a:endParaRPr lang="en-US" dirty="0"/>
        </a:p>
      </dgm:t>
    </dgm:pt>
    <dgm:pt modelId="{9496A1D4-D756-4CC8-BF23-93536A43E29A}" type="parTrans" cxnId="{5507507B-C2D2-4E4D-88BF-14220A8DF109}">
      <dgm:prSet/>
      <dgm:spPr/>
      <dgm:t>
        <a:bodyPr/>
        <a:lstStyle/>
        <a:p>
          <a:endParaRPr lang="en-US"/>
        </a:p>
      </dgm:t>
    </dgm:pt>
    <dgm:pt modelId="{9504E770-96D7-412D-AEE3-A473C1FBF858}" type="sibTrans" cxnId="{5507507B-C2D2-4E4D-88BF-14220A8DF109}">
      <dgm:prSet/>
      <dgm:spPr/>
      <dgm:t>
        <a:bodyPr/>
        <a:lstStyle/>
        <a:p>
          <a:endParaRPr lang="en-US"/>
        </a:p>
      </dgm:t>
    </dgm:pt>
    <dgm:pt modelId="{0E9487D5-5A50-4806-82A3-D021A2CF4D68}">
      <dgm:prSet phldrT="[Text]"/>
      <dgm:spPr/>
      <dgm:t>
        <a:bodyPr/>
        <a:lstStyle/>
        <a:p>
          <a:r>
            <a:rPr lang="en-US" dirty="0" smtClean="0"/>
            <a:t>Google's answer to Facebook + Twitter</a:t>
          </a:r>
          <a:endParaRPr lang="en-US" dirty="0"/>
        </a:p>
      </dgm:t>
    </dgm:pt>
    <dgm:pt modelId="{A204430A-F74C-47C9-9944-C777EE173225}" type="sibTrans" cxnId="{2AD9E013-78B3-498E-9FB0-183F9A7B3D09}">
      <dgm:prSet/>
      <dgm:spPr/>
      <dgm:t>
        <a:bodyPr/>
        <a:lstStyle/>
        <a:p>
          <a:endParaRPr lang="en-US"/>
        </a:p>
      </dgm:t>
    </dgm:pt>
    <dgm:pt modelId="{E3DD83E9-1A4F-49FA-8472-2E50CCAF52E4}" type="parTrans" cxnId="{2AD9E013-78B3-498E-9FB0-183F9A7B3D09}">
      <dgm:prSet/>
      <dgm:spPr/>
      <dgm:t>
        <a:bodyPr/>
        <a:lstStyle/>
        <a:p>
          <a:endParaRPr lang="en-US"/>
        </a:p>
      </dgm:t>
    </dgm:pt>
    <dgm:pt modelId="{919525E2-BE61-4877-8786-3EE8DFC85034}">
      <dgm:prSet/>
      <dgm:spPr/>
      <dgm:t>
        <a:bodyPr/>
        <a:lstStyle/>
        <a:p>
          <a:r>
            <a:rPr lang="en-US" dirty="0" smtClean="0"/>
            <a:t>8 Million Users</a:t>
          </a:r>
          <a:endParaRPr lang="en-US" dirty="0"/>
        </a:p>
      </dgm:t>
    </dgm:pt>
    <dgm:pt modelId="{C3C8569B-6B4F-465B-939B-2CC83238ED68}" type="parTrans" cxnId="{D2F5A298-4046-4C8F-B8B4-5DBB199A9B1D}">
      <dgm:prSet/>
      <dgm:spPr/>
      <dgm:t>
        <a:bodyPr/>
        <a:lstStyle/>
        <a:p>
          <a:endParaRPr lang="en-US"/>
        </a:p>
      </dgm:t>
    </dgm:pt>
    <dgm:pt modelId="{8B1092E8-861F-4071-812F-78539AD70497}" type="sibTrans" cxnId="{D2F5A298-4046-4C8F-B8B4-5DBB199A9B1D}">
      <dgm:prSet/>
      <dgm:spPr/>
      <dgm:t>
        <a:bodyPr/>
        <a:lstStyle/>
        <a:p>
          <a:endParaRPr lang="en-US"/>
        </a:p>
      </dgm:t>
    </dgm:pt>
    <dgm:pt modelId="{9C08F407-5E07-463C-8F65-6A2E0DCBDA55}">
      <dgm:prSet/>
      <dgm:spPr/>
      <dgm:t>
        <a:bodyPr/>
        <a:lstStyle/>
        <a:p>
          <a:r>
            <a:rPr lang="en-US" dirty="0" smtClean="0"/>
            <a:t>Examples:  Amnesty International, Malaria Museum</a:t>
          </a:r>
          <a:endParaRPr lang="en-US" dirty="0"/>
        </a:p>
      </dgm:t>
    </dgm:pt>
    <dgm:pt modelId="{4B5A1D81-B4C0-461B-97B7-D754982CFFF2}" type="parTrans" cxnId="{0A8D0C1B-5425-491E-9ADC-261872AFD668}">
      <dgm:prSet/>
      <dgm:spPr/>
      <dgm:t>
        <a:bodyPr/>
        <a:lstStyle/>
        <a:p>
          <a:endParaRPr lang="en-US"/>
        </a:p>
      </dgm:t>
    </dgm:pt>
    <dgm:pt modelId="{FBEDBCE2-9432-4989-849B-7A913B8E44F3}" type="sibTrans" cxnId="{0A8D0C1B-5425-491E-9ADC-261872AFD668}">
      <dgm:prSet/>
      <dgm:spPr/>
      <dgm:t>
        <a:bodyPr/>
        <a:lstStyle/>
        <a:p>
          <a:endParaRPr lang="en-US"/>
        </a:p>
      </dgm:t>
    </dgm:pt>
    <dgm:pt modelId="{E5958F0B-178A-4B7D-B574-3D2FCAE3CAA0}" type="pres">
      <dgm:prSet presAssocID="{42FD1C75-C53A-48CE-B502-6B6BD83B6B0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FA26D3A-D71F-4F27-9B9B-EB6797DF57D2}" type="pres">
      <dgm:prSet presAssocID="{80156FC3-5A81-4F4D-9789-E141A726BE74}" presName="comp" presStyleCnt="0"/>
      <dgm:spPr/>
    </dgm:pt>
    <dgm:pt modelId="{7AD297B3-109B-4799-BA02-5F6262E101E0}" type="pres">
      <dgm:prSet presAssocID="{80156FC3-5A81-4F4D-9789-E141A726BE74}" presName="box" presStyleLbl="node1" presStyleIdx="0" presStyleCnt="3"/>
      <dgm:spPr/>
      <dgm:t>
        <a:bodyPr/>
        <a:lstStyle/>
        <a:p>
          <a:endParaRPr lang="en-US"/>
        </a:p>
      </dgm:t>
    </dgm:pt>
    <dgm:pt modelId="{A992988B-8B7C-46AF-A2E1-3593658ED87E}" type="pres">
      <dgm:prSet presAssocID="{80156FC3-5A81-4F4D-9789-E141A726BE74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9B15428-CD7E-45F8-BD23-772C2A5AEE3F}" type="pres">
      <dgm:prSet presAssocID="{80156FC3-5A81-4F4D-9789-E141A726BE74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37F8CB-02C1-44C2-ABEE-47BB44D67DAC}" type="pres">
      <dgm:prSet presAssocID="{5D00EA37-5289-4BD2-B1E0-7053B9144BB1}" presName="spacer" presStyleCnt="0"/>
      <dgm:spPr/>
    </dgm:pt>
    <dgm:pt modelId="{3F470763-40DA-4560-AEC9-561DAE5EBDBB}" type="pres">
      <dgm:prSet presAssocID="{496BD58F-02FA-4A51-A7F2-FCE7338F7586}" presName="comp" presStyleCnt="0"/>
      <dgm:spPr/>
    </dgm:pt>
    <dgm:pt modelId="{0EEBF5C9-3D51-45FB-BDB1-B6F67E4633B0}" type="pres">
      <dgm:prSet presAssocID="{496BD58F-02FA-4A51-A7F2-FCE7338F7586}" presName="box" presStyleLbl="node1" presStyleIdx="1" presStyleCnt="3"/>
      <dgm:spPr/>
      <dgm:t>
        <a:bodyPr/>
        <a:lstStyle/>
        <a:p>
          <a:endParaRPr lang="en-US"/>
        </a:p>
      </dgm:t>
    </dgm:pt>
    <dgm:pt modelId="{C32ED163-4D95-43FD-808B-2BB8D86EA92A}" type="pres">
      <dgm:prSet presAssocID="{496BD58F-02FA-4A51-A7F2-FCE7338F7586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210FD821-449A-4682-A638-ECC4A760DF5B}" type="pres">
      <dgm:prSet presAssocID="{496BD58F-02FA-4A51-A7F2-FCE7338F7586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677A08-4170-4578-B79C-431D4E09E000}" type="pres">
      <dgm:prSet presAssocID="{ACF8E572-B7A3-475A-A40C-85F3504762C9}" presName="spacer" presStyleCnt="0"/>
      <dgm:spPr/>
    </dgm:pt>
    <dgm:pt modelId="{37F3AB8F-A72E-413D-A9FA-CBF927DE5E27}" type="pres">
      <dgm:prSet presAssocID="{89B1E575-6E45-480C-8AEA-9AA90FA5DB39}" presName="comp" presStyleCnt="0"/>
      <dgm:spPr/>
    </dgm:pt>
    <dgm:pt modelId="{5CEF2981-FC47-4861-93E2-800F4C555DBD}" type="pres">
      <dgm:prSet presAssocID="{89B1E575-6E45-480C-8AEA-9AA90FA5DB39}" presName="box" presStyleLbl="node1" presStyleIdx="2" presStyleCnt="3" custLinFactNeighborY="2449"/>
      <dgm:spPr/>
      <dgm:t>
        <a:bodyPr/>
        <a:lstStyle/>
        <a:p>
          <a:endParaRPr lang="en-US"/>
        </a:p>
      </dgm:t>
    </dgm:pt>
    <dgm:pt modelId="{6C1C2BA4-DAA8-4A49-A972-6BF654DF352E}" type="pres">
      <dgm:prSet presAssocID="{89B1E575-6E45-480C-8AEA-9AA90FA5DB39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D49B210D-2051-4122-AA3E-27FC12159854}" type="pres">
      <dgm:prSet presAssocID="{89B1E575-6E45-480C-8AEA-9AA90FA5DB39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F12509-D88E-42EA-ABFD-D2F4668C113B}" srcId="{42FD1C75-C53A-48CE-B502-6B6BD83B6B09}" destId="{496BD58F-02FA-4A51-A7F2-FCE7338F7586}" srcOrd="1" destOrd="0" parTransId="{E75C5A18-E298-4543-98F2-273925989DC4}" sibTransId="{ACF8E572-B7A3-475A-A40C-85F3504762C9}"/>
    <dgm:cxn modelId="{1E7ABB97-9D55-4411-991D-3DE5D158D911}" type="presOf" srcId="{9E8060A2-7B2E-4097-86D9-A6BF075F4BA8}" destId="{0EEBF5C9-3D51-45FB-BDB1-B6F67E4633B0}" srcOrd="0" destOrd="3" presId="urn:microsoft.com/office/officeart/2005/8/layout/vList4"/>
    <dgm:cxn modelId="{FBA9FED7-BBD9-4983-B065-12282AA24219}" type="presOf" srcId="{0E9487D5-5A50-4806-82A3-D021A2CF4D68}" destId="{5CEF2981-FC47-4861-93E2-800F4C555DBD}" srcOrd="0" destOrd="1" presId="urn:microsoft.com/office/officeart/2005/8/layout/vList4"/>
    <dgm:cxn modelId="{02458BA5-FFF1-475F-9C09-CC51AF30547E}" type="presOf" srcId="{41F5ACC8-AFCD-4105-A75A-234C0B9EC402}" destId="{39B15428-CD7E-45F8-BD23-772C2A5AEE3F}" srcOrd="1" destOrd="3" presId="urn:microsoft.com/office/officeart/2005/8/layout/vList4"/>
    <dgm:cxn modelId="{BA3C9827-C76D-4958-AD11-783C7E177814}" type="presOf" srcId="{40F69731-7129-4DD4-B1B7-783C75A0B329}" destId="{39B15428-CD7E-45F8-BD23-772C2A5AEE3F}" srcOrd="1" destOrd="1" presId="urn:microsoft.com/office/officeart/2005/8/layout/vList4"/>
    <dgm:cxn modelId="{48ADFB01-1E87-42DD-9DCB-606ABA6D4DFC}" type="presOf" srcId="{DF36827D-198B-496E-A061-2253719697EF}" destId="{7AD297B3-109B-4799-BA02-5F6262E101E0}" srcOrd="0" destOrd="2" presId="urn:microsoft.com/office/officeart/2005/8/layout/vList4"/>
    <dgm:cxn modelId="{02965388-BBA6-4AC5-AE14-5E68290097D1}" srcId="{80156FC3-5A81-4F4D-9789-E141A726BE74}" destId="{41F5ACC8-AFCD-4105-A75A-234C0B9EC402}" srcOrd="2" destOrd="0" parTransId="{B9630251-B3B1-4FDC-B614-365FC3B0A845}" sibTransId="{2C52F71B-8773-4AE7-8B92-B6E1033D9451}"/>
    <dgm:cxn modelId="{D2F5A298-4046-4C8F-B8B4-5DBB199A9B1D}" srcId="{89B1E575-6E45-480C-8AEA-9AA90FA5DB39}" destId="{919525E2-BE61-4877-8786-3EE8DFC85034}" srcOrd="1" destOrd="0" parTransId="{C3C8569B-6B4F-465B-939B-2CC83238ED68}" sibTransId="{8B1092E8-861F-4071-812F-78539AD70497}"/>
    <dgm:cxn modelId="{6F057AF1-2D63-446D-BDBD-65D39A5EACB5}" type="presOf" srcId="{80156FC3-5A81-4F4D-9789-E141A726BE74}" destId="{7AD297B3-109B-4799-BA02-5F6262E101E0}" srcOrd="0" destOrd="0" presId="urn:microsoft.com/office/officeart/2005/8/layout/vList4"/>
    <dgm:cxn modelId="{4B52A6CF-1F62-46E9-93B7-978C73399BB7}" type="presOf" srcId="{9C08F407-5E07-463C-8F65-6A2E0DCBDA55}" destId="{5CEF2981-FC47-4861-93E2-800F4C555DBD}" srcOrd="0" destOrd="3" presId="urn:microsoft.com/office/officeart/2005/8/layout/vList4"/>
    <dgm:cxn modelId="{C7343E42-E942-49DB-94F5-3C9276A0339D}" type="presOf" srcId="{9E8060A2-7B2E-4097-86D9-A6BF075F4BA8}" destId="{210FD821-449A-4682-A638-ECC4A760DF5B}" srcOrd="1" destOrd="3" presId="urn:microsoft.com/office/officeart/2005/8/layout/vList4"/>
    <dgm:cxn modelId="{9A7EE4D8-562A-49A8-BC49-38D46F7001DC}" type="presOf" srcId="{40F69731-7129-4DD4-B1B7-783C75A0B329}" destId="{7AD297B3-109B-4799-BA02-5F6262E101E0}" srcOrd="0" destOrd="1" presId="urn:microsoft.com/office/officeart/2005/8/layout/vList4"/>
    <dgm:cxn modelId="{73AA7132-F915-4108-BAF4-FB0DF42EDA38}" type="presOf" srcId="{937D6FC4-77D5-469A-8350-ED013591CF2D}" destId="{0EEBF5C9-3D51-45FB-BDB1-B6F67E4633B0}" srcOrd="0" destOrd="1" presId="urn:microsoft.com/office/officeart/2005/8/layout/vList4"/>
    <dgm:cxn modelId="{B9965C07-83B0-4D9F-98D7-D2C1902F3D90}" type="presOf" srcId="{238613A8-B907-464D-822C-8EF5427303E3}" destId="{0EEBF5C9-3D51-45FB-BDB1-B6F67E4633B0}" srcOrd="0" destOrd="2" presId="urn:microsoft.com/office/officeart/2005/8/layout/vList4"/>
    <dgm:cxn modelId="{17D93D1B-0D0C-4AD4-9E7F-372E4EBE31DC}" type="presOf" srcId="{919525E2-BE61-4877-8786-3EE8DFC85034}" destId="{5CEF2981-FC47-4861-93E2-800F4C555DBD}" srcOrd="0" destOrd="2" presId="urn:microsoft.com/office/officeart/2005/8/layout/vList4"/>
    <dgm:cxn modelId="{E3450C31-D0B1-4757-AD12-8C79CE3B8081}" type="presOf" srcId="{89B1E575-6E45-480C-8AEA-9AA90FA5DB39}" destId="{D49B210D-2051-4122-AA3E-27FC12159854}" srcOrd="1" destOrd="0" presId="urn:microsoft.com/office/officeart/2005/8/layout/vList4"/>
    <dgm:cxn modelId="{2AD9E013-78B3-498E-9FB0-183F9A7B3D09}" srcId="{89B1E575-6E45-480C-8AEA-9AA90FA5DB39}" destId="{0E9487D5-5A50-4806-82A3-D021A2CF4D68}" srcOrd="0" destOrd="0" parTransId="{E3DD83E9-1A4F-49FA-8472-2E50CCAF52E4}" sibTransId="{A204430A-F74C-47C9-9944-C777EE173225}"/>
    <dgm:cxn modelId="{92E23526-C6B8-4E80-A8D0-10D8A225B714}" type="presOf" srcId="{0E9487D5-5A50-4806-82A3-D021A2CF4D68}" destId="{D49B210D-2051-4122-AA3E-27FC12159854}" srcOrd="1" destOrd="1" presId="urn:microsoft.com/office/officeart/2005/8/layout/vList4"/>
    <dgm:cxn modelId="{C0C6C5D3-65A3-4CAB-8793-1683BDD8ABC4}" type="presOf" srcId="{DF36827D-198B-496E-A061-2253719697EF}" destId="{39B15428-CD7E-45F8-BD23-772C2A5AEE3F}" srcOrd="1" destOrd="2" presId="urn:microsoft.com/office/officeart/2005/8/layout/vList4"/>
    <dgm:cxn modelId="{937C57B1-1D99-4DD1-B2B2-2787237995A7}" type="presOf" srcId="{937D6FC4-77D5-469A-8350-ED013591CF2D}" destId="{210FD821-449A-4682-A638-ECC4A760DF5B}" srcOrd="1" destOrd="1" presId="urn:microsoft.com/office/officeart/2005/8/layout/vList4"/>
    <dgm:cxn modelId="{9B6D3A5B-3C99-483F-A5C1-64F9ED85073E}" srcId="{496BD58F-02FA-4A51-A7F2-FCE7338F7586}" destId="{238613A8-B907-464D-822C-8EF5427303E3}" srcOrd="1" destOrd="0" parTransId="{0C2CB52A-A57F-40EA-963E-96CFC046D7FB}" sibTransId="{F3911060-67AD-4EA8-810A-34D44E723B8A}"/>
    <dgm:cxn modelId="{69378A90-D63E-496B-95F0-2923F4EE1065}" srcId="{42FD1C75-C53A-48CE-B502-6B6BD83B6B09}" destId="{80156FC3-5A81-4F4D-9789-E141A726BE74}" srcOrd="0" destOrd="0" parTransId="{EE54733C-1D7F-49EE-9D74-04BA19F89219}" sibTransId="{5D00EA37-5289-4BD2-B1E0-7053B9144BB1}"/>
    <dgm:cxn modelId="{9B368293-A79F-407B-BCAE-09F71086618F}" type="presOf" srcId="{41F5ACC8-AFCD-4105-A75A-234C0B9EC402}" destId="{7AD297B3-109B-4799-BA02-5F6262E101E0}" srcOrd="0" destOrd="3" presId="urn:microsoft.com/office/officeart/2005/8/layout/vList4"/>
    <dgm:cxn modelId="{70530DCD-13B8-4DA6-B70E-FA460BE74201}" type="presOf" srcId="{496BD58F-02FA-4A51-A7F2-FCE7338F7586}" destId="{0EEBF5C9-3D51-45FB-BDB1-B6F67E4633B0}" srcOrd="0" destOrd="0" presId="urn:microsoft.com/office/officeart/2005/8/layout/vList4"/>
    <dgm:cxn modelId="{0A8D0C1B-5425-491E-9ADC-261872AFD668}" srcId="{89B1E575-6E45-480C-8AEA-9AA90FA5DB39}" destId="{9C08F407-5E07-463C-8F65-6A2E0DCBDA55}" srcOrd="2" destOrd="0" parTransId="{4B5A1D81-B4C0-461B-97B7-D754982CFFF2}" sibTransId="{FBEDBCE2-9432-4989-849B-7A913B8E44F3}"/>
    <dgm:cxn modelId="{BAD2ABAB-36C0-40F4-B9AD-41A6A8A35B11}" type="presOf" srcId="{238613A8-B907-464D-822C-8EF5427303E3}" destId="{210FD821-449A-4682-A638-ECC4A760DF5B}" srcOrd="1" destOrd="2" presId="urn:microsoft.com/office/officeart/2005/8/layout/vList4"/>
    <dgm:cxn modelId="{9EC7794C-EAE9-46DE-916D-83ECB1C9B961}" type="presOf" srcId="{9C08F407-5E07-463C-8F65-6A2E0DCBDA55}" destId="{D49B210D-2051-4122-AA3E-27FC12159854}" srcOrd="1" destOrd="3" presId="urn:microsoft.com/office/officeart/2005/8/layout/vList4"/>
    <dgm:cxn modelId="{C3B066EC-6672-4435-882F-42D1876B7EEE}" type="presOf" srcId="{919525E2-BE61-4877-8786-3EE8DFC85034}" destId="{D49B210D-2051-4122-AA3E-27FC12159854}" srcOrd="1" destOrd="2" presId="urn:microsoft.com/office/officeart/2005/8/layout/vList4"/>
    <dgm:cxn modelId="{DBE8D625-A5F0-4012-9763-34CA9BCB500F}" srcId="{80156FC3-5A81-4F4D-9789-E141A726BE74}" destId="{40F69731-7129-4DD4-B1B7-783C75A0B329}" srcOrd="0" destOrd="0" parTransId="{19B665A7-E382-4C0D-9456-6BBDA96D7E88}" sibTransId="{E522CCEB-21C5-4B99-9478-049ABC5ADF50}"/>
    <dgm:cxn modelId="{DB4AC63F-7576-48DB-99CE-3609DE973478}" srcId="{80156FC3-5A81-4F4D-9789-E141A726BE74}" destId="{DF36827D-198B-496E-A061-2253719697EF}" srcOrd="1" destOrd="0" parTransId="{447289A0-004B-4DF0-AF80-C9C4422F7C94}" sibTransId="{96387DAA-508E-46B4-A6B1-396BBD724BE7}"/>
    <dgm:cxn modelId="{2042792D-606E-40B7-B08B-FC1486C4C4C7}" srcId="{42FD1C75-C53A-48CE-B502-6B6BD83B6B09}" destId="{89B1E575-6E45-480C-8AEA-9AA90FA5DB39}" srcOrd="2" destOrd="0" parTransId="{51311378-47CC-4984-8838-DC4B6797A085}" sibTransId="{793B1247-71D4-47CF-8308-D8589889CEC9}"/>
    <dgm:cxn modelId="{B27FBC13-49ED-4DEE-AD4E-FB8659976F3E}" srcId="{496BD58F-02FA-4A51-A7F2-FCE7338F7586}" destId="{937D6FC4-77D5-469A-8350-ED013591CF2D}" srcOrd="0" destOrd="0" parTransId="{9CA1366B-94A1-4A1B-810C-193500E27D43}" sibTransId="{C30BA230-D106-49FD-ACF3-649784B05498}"/>
    <dgm:cxn modelId="{93661CB6-F2E2-4F85-ADFE-CD3EC3E85423}" type="presOf" srcId="{42FD1C75-C53A-48CE-B502-6B6BD83B6B09}" destId="{E5958F0B-178A-4B7D-B574-3D2FCAE3CAA0}" srcOrd="0" destOrd="0" presId="urn:microsoft.com/office/officeart/2005/8/layout/vList4"/>
    <dgm:cxn modelId="{5507507B-C2D2-4E4D-88BF-14220A8DF109}" srcId="{496BD58F-02FA-4A51-A7F2-FCE7338F7586}" destId="{9E8060A2-7B2E-4097-86D9-A6BF075F4BA8}" srcOrd="2" destOrd="0" parTransId="{9496A1D4-D756-4CC8-BF23-93536A43E29A}" sibTransId="{9504E770-96D7-412D-AEE3-A473C1FBF858}"/>
    <dgm:cxn modelId="{47221346-7505-43B0-8A48-A3A529A318D1}" type="presOf" srcId="{89B1E575-6E45-480C-8AEA-9AA90FA5DB39}" destId="{5CEF2981-FC47-4861-93E2-800F4C555DBD}" srcOrd="0" destOrd="0" presId="urn:microsoft.com/office/officeart/2005/8/layout/vList4"/>
    <dgm:cxn modelId="{EDE2CA68-017F-41A6-91D8-5AD4F31C2AE1}" type="presOf" srcId="{496BD58F-02FA-4A51-A7F2-FCE7338F7586}" destId="{210FD821-449A-4682-A638-ECC4A760DF5B}" srcOrd="1" destOrd="0" presId="urn:microsoft.com/office/officeart/2005/8/layout/vList4"/>
    <dgm:cxn modelId="{FC78FA74-DB6D-4E45-A4A7-EE1AA1592CB2}" type="presOf" srcId="{80156FC3-5A81-4F4D-9789-E141A726BE74}" destId="{39B15428-CD7E-45F8-BD23-772C2A5AEE3F}" srcOrd="1" destOrd="0" presId="urn:microsoft.com/office/officeart/2005/8/layout/vList4"/>
    <dgm:cxn modelId="{635872CA-C15E-437A-9FC9-BFFEFE34EA1E}" type="presParOf" srcId="{E5958F0B-178A-4B7D-B574-3D2FCAE3CAA0}" destId="{4FA26D3A-D71F-4F27-9B9B-EB6797DF57D2}" srcOrd="0" destOrd="0" presId="urn:microsoft.com/office/officeart/2005/8/layout/vList4"/>
    <dgm:cxn modelId="{BE879ABC-90DD-4C75-BCE2-317DA36DE653}" type="presParOf" srcId="{4FA26D3A-D71F-4F27-9B9B-EB6797DF57D2}" destId="{7AD297B3-109B-4799-BA02-5F6262E101E0}" srcOrd="0" destOrd="0" presId="urn:microsoft.com/office/officeart/2005/8/layout/vList4"/>
    <dgm:cxn modelId="{6DCF03FC-C8E9-414E-BE8E-BD1CF6EEA839}" type="presParOf" srcId="{4FA26D3A-D71F-4F27-9B9B-EB6797DF57D2}" destId="{A992988B-8B7C-46AF-A2E1-3593658ED87E}" srcOrd="1" destOrd="0" presId="urn:microsoft.com/office/officeart/2005/8/layout/vList4"/>
    <dgm:cxn modelId="{BCF3830E-E48E-4F50-9522-EFBF3EDF4673}" type="presParOf" srcId="{4FA26D3A-D71F-4F27-9B9B-EB6797DF57D2}" destId="{39B15428-CD7E-45F8-BD23-772C2A5AEE3F}" srcOrd="2" destOrd="0" presId="urn:microsoft.com/office/officeart/2005/8/layout/vList4"/>
    <dgm:cxn modelId="{E97CAD91-F199-4476-8B75-A6A521806605}" type="presParOf" srcId="{E5958F0B-178A-4B7D-B574-3D2FCAE3CAA0}" destId="{CA37F8CB-02C1-44C2-ABEE-47BB44D67DAC}" srcOrd="1" destOrd="0" presId="urn:microsoft.com/office/officeart/2005/8/layout/vList4"/>
    <dgm:cxn modelId="{055251C9-480C-4953-A9F1-75EDF684E76D}" type="presParOf" srcId="{E5958F0B-178A-4B7D-B574-3D2FCAE3CAA0}" destId="{3F470763-40DA-4560-AEC9-561DAE5EBDBB}" srcOrd="2" destOrd="0" presId="urn:microsoft.com/office/officeart/2005/8/layout/vList4"/>
    <dgm:cxn modelId="{F45756FF-AFB4-454C-905B-733B4D80897C}" type="presParOf" srcId="{3F470763-40DA-4560-AEC9-561DAE5EBDBB}" destId="{0EEBF5C9-3D51-45FB-BDB1-B6F67E4633B0}" srcOrd="0" destOrd="0" presId="urn:microsoft.com/office/officeart/2005/8/layout/vList4"/>
    <dgm:cxn modelId="{0CEB815A-6C59-4BBC-AE4C-E59ED88AA2AC}" type="presParOf" srcId="{3F470763-40DA-4560-AEC9-561DAE5EBDBB}" destId="{C32ED163-4D95-43FD-808B-2BB8D86EA92A}" srcOrd="1" destOrd="0" presId="urn:microsoft.com/office/officeart/2005/8/layout/vList4"/>
    <dgm:cxn modelId="{A3533669-8BC8-4E28-A6F7-B9CB8B307DDC}" type="presParOf" srcId="{3F470763-40DA-4560-AEC9-561DAE5EBDBB}" destId="{210FD821-449A-4682-A638-ECC4A760DF5B}" srcOrd="2" destOrd="0" presId="urn:microsoft.com/office/officeart/2005/8/layout/vList4"/>
    <dgm:cxn modelId="{97510230-705D-4002-8793-76D9225147F5}" type="presParOf" srcId="{E5958F0B-178A-4B7D-B574-3D2FCAE3CAA0}" destId="{69677A08-4170-4578-B79C-431D4E09E000}" srcOrd="3" destOrd="0" presId="urn:microsoft.com/office/officeart/2005/8/layout/vList4"/>
    <dgm:cxn modelId="{FF5B1E22-06B5-49E5-A265-3F28CB8EE775}" type="presParOf" srcId="{E5958F0B-178A-4B7D-B574-3D2FCAE3CAA0}" destId="{37F3AB8F-A72E-413D-A9FA-CBF927DE5E27}" srcOrd="4" destOrd="0" presId="urn:microsoft.com/office/officeart/2005/8/layout/vList4"/>
    <dgm:cxn modelId="{B64D67FD-E5DD-4418-81E0-22D840B900C1}" type="presParOf" srcId="{37F3AB8F-A72E-413D-A9FA-CBF927DE5E27}" destId="{5CEF2981-FC47-4861-93E2-800F4C555DBD}" srcOrd="0" destOrd="0" presId="urn:microsoft.com/office/officeart/2005/8/layout/vList4"/>
    <dgm:cxn modelId="{65768B31-FACC-450B-94D6-17B18A1F17BD}" type="presParOf" srcId="{37F3AB8F-A72E-413D-A9FA-CBF927DE5E27}" destId="{6C1C2BA4-DAA8-4A49-A972-6BF654DF352E}" srcOrd="1" destOrd="0" presId="urn:microsoft.com/office/officeart/2005/8/layout/vList4"/>
    <dgm:cxn modelId="{AB9B8639-1A37-4092-A1AD-0ED832782DCE}" type="presParOf" srcId="{37F3AB8F-A72E-413D-A9FA-CBF927DE5E27}" destId="{D49B210D-2051-4122-AA3E-27FC1215985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D297B3-109B-4799-BA02-5F6262E101E0}">
      <dsp:nvSpPr>
        <dsp:cNvPr id="0" name=""/>
        <dsp:cNvSpPr/>
      </dsp:nvSpPr>
      <dsp:spPr>
        <a:xfrm>
          <a:off x="0" y="0"/>
          <a:ext cx="8229599" cy="141436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Pinterest.com</a:t>
          </a:r>
          <a:endParaRPr lang="en-US" sz="2200" b="1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Visual Social Bookmarking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Happy, beautiful images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Examples: AARP, Autism Science Foundation</a:t>
          </a:r>
          <a:endParaRPr lang="en-US" sz="1700" kern="1200" dirty="0"/>
        </a:p>
      </dsp:txBody>
      <dsp:txXfrm>
        <a:off x="1787356" y="0"/>
        <a:ext cx="6442243" cy="1414363"/>
      </dsp:txXfrm>
    </dsp:sp>
    <dsp:sp modelId="{A992988B-8B7C-46AF-A2E1-3593658ED87E}">
      <dsp:nvSpPr>
        <dsp:cNvPr id="0" name=""/>
        <dsp:cNvSpPr/>
      </dsp:nvSpPr>
      <dsp:spPr>
        <a:xfrm>
          <a:off x="141436" y="141436"/>
          <a:ext cx="1645919" cy="113149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EBF5C9-3D51-45FB-BDB1-B6F67E4633B0}">
      <dsp:nvSpPr>
        <dsp:cNvPr id="0" name=""/>
        <dsp:cNvSpPr/>
      </dsp:nvSpPr>
      <dsp:spPr>
        <a:xfrm>
          <a:off x="0" y="1555799"/>
          <a:ext cx="8229599" cy="141436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err="1" smtClean="0"/>
            <a:t>Instagram</a:t>
          </a:r>
          <a:r>
            <a:rPr lang="en-US" sz="2200" b="1" kern="1200" dirty="0" smtClean="0"/>
            <a:t> - iPhone &amp; Droid App Store</a:t>
          </a:r>
          <a:endParaRPr lang="en-US" sz="2200" b="1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Photo mobile social network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Only on Apple and Droid products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Examples: Autism Science Foundation, UNICEF</a:t>
          </a:r>
          <a:endParaRPr lang="en-US" sz="1700" kern="1200" dirty="0"/>
        </a:p>
      </dsp:txBody>
      <dsp:txXfrm>
        <a:off x="1787356" y="1555799"/>
        <a:ext cx="6442243" cy="1414363"/>
      </dsp:txXfrm>
    </dsp:sp>
    <dsp:sp modelId="{C32ED163-4D95-43FD-808B-2BB8D86EA92A}">
      <dsp:nvSpPr>
        <dsp:cNvPr id="0" name=""/>
        <dsp:cNvSpPr/>
      </dsp:nvSpPr>
      <dsp:spPr>
        <a:xfrm>
          <a:off x="141436" y="1697236"/>
          <a:ext cx="1645919" cy="113149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EF2981-FC47-4861-93E2-800F4C555DBD}">
      <dsp:nvSpPr>
        <dsp:cNvPr id="0" name=""/>
        <dsp:cNvSpPr/>
      </dsp:nvSpPr>
      <dsp:spPr>
        <a:xfrm>
          <a:off x="0" y="3111599"/>
          <a:ext cx="8229599" cy="141436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plus.google.com</a:t>
          </a:r>
          <a:endParaRPr lang="en-US" sz="2200" b="1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Google's answer to Facebook + Twitter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8 Million Users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Examples:  Amnesty International, Malaria Museum</a:t>
          </a:r>
          <a:endParaRPr lang="en-US" sz="1700" kern="1200" dirty="0"/>
        </a:p>
      </dsp:txBody>
      <dsp:txXfrm>
        <a:off x="1787356" y="3111599"/>
        <a:ext cx="6442243" cy="1414363"/>
      </dsp:txXfrm>
    </dsp:sp>
    <dsp:sp modelId="{6C1C2BA4-DAA8-4A49-A972-6BF654DF352E}">
      <dsp:nvSpPr>
        <dsp:cNvPr id="0" name=""/>
        <dsp:cNvSpPr/>
      </dsp:nvSpPr>
      <dsp:spPr>
        <a:xfrm>
          <a:off x="141436" y="3253035"/>
          <a:ext cx="1645919" cy="113149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23CDF89-789D-2D45-BB33-8F9342F33AE1}" type="datetime1">
              <a:rPr lang="en-US"/>
              <a:pPr>
                <a:defRPr/>
              </a:pPr>
              <a:t>5/7/2012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6345BF2-83C2-AD4D-B127-E8A42C4C82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1595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FF8A0CF-17DF-5340-816A-C53CC3E99874}" type="datetime1">
              <a:rPr lang="en-US"/>
              <a:pPr>
                <a:defRPr/>
              </a:pPr>
              <a:t>5/7/2012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976B42D-9461-C54C-BB41-5F713CD064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4248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4913" y="714375"/>
            <a:ext cx="4692650" cy="35194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76B42D-9461-C54C-BB41-5F713CD064A9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7265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76B42D-9461-C54C-BB41-5F713CD064A9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9421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76B42D-9461-C54C-BB41-5F713CD064A9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2466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76B42D-9461-C54C-BB41-5F713CD064A9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2986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76B42D-9461-C54C-BB41-5F713CD064A9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8391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76B42D-9461-C54C-BB41-5F713CD064A9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1394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76B42D-9461-C54C-BB41-5F713CD064A9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7596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76B42D-9461-C54C-BB41-5F713CD064A9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1991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660563" y="-12112625"/>
            <a:ext cx="17103726" cy="12827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6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248" y="4459526"/>
            <a:ext cx="5680336" cy="422481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76B42D-9461-C54C-BB41-5F713CD064A9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643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205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76B42D-9461-C54C-BB41-5F713CD064A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517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658975" y="-12112625"/>
            <a:ext cx="17102138" cy="12827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248" y="4459526"/>
            <a:ext cx="5680336" cy="422481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76B42D-9461-C54C-BB41-5F713CD064A9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7462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76B42D-9461-C54C-BB41-5F713CD064A9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1514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76B42D-9461-C54C-BB41-5F713CD064A9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658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5ED73-6BFA-4D02-85D1-4F71C25AD95E}" type="datetime1">
              <a:rPr lang="en-US" smtClean="0"/>
              <a:t>5/7/2012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F3203-CE3A-5646-8D31-6DDE33149F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DAFD5-1443-4B58-8074-66E5C6F8536E}" type="datetime1">
              <a:rPr lang="en-US" smtClean="0"/>
              <a:t>5/7/2012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4CBCC-DCAE-EF4D-AEB8-80B50478F8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8F662-B628-4074-8526-23B7FE3CA452}" type="datetime1">
              <a:rPr lang="en-US" smtClean="0"/>
              <a:t>5/7/2012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425EB-8B88-C842-9388-6CC12BC339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0075" cy="1133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3838" cy="45164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3438" y="1600200"/>
            <a:ext cx="4033837" cy="4516438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91EC1-3A01-4B9B-9319-B86AF8610B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448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57200" y="274638"/>
            <a:ext cx="8229600" cy="5851525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2" descr="Logo_star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5534025"/>
            <a:ext cx="2286000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977AE-8B63-449E-89A0-840B44023545}" type="datetime1">
              <a:rPr lang="en-US" smtClean="0"/>
              <a:t>5/7/2012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9A252-D88D-C040-BBC1-59F034AF14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B995C-283E-434A-81C9-6D9E74B394CD}" type="datetime1">
              <a:rPr lang="en-US" smtClean="0"/>
              <a:t>5/7/2012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093F5-7E12-3843-8E2A-D4BE78B19D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457200" y="274638"/>
            <a:ext cx="8229600" cy="5851525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2" descr="Logo_star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5534025"/>
            <a:ext cx="2286000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1CE20-040C-42C8-A6EF-834B4A5D455A}" type="datetime1">
              <a:rPr lang="en-US" smtClean="0"/>
              <a:t>5/7/2012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F8ACE-4A26-2641-B93E-930D5F747A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457200" y="274638"/>
            <a:ext cx="8229600" cy="5851525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8F2DB-9EA5-4D14-8C5C-16B2C3FEEBBA}" type="datetime1">
              <a:rPr lang="en-US" smtClean="0"/>
              <a:t>5/7/2012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11" name="Picture 2" descr="Logo_star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5534025"/>
            <a:ext cx="2286000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84BA1-3A47-A04B-A471-824116B822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57200" y="274638"/>
            <a:ext cx="8229600" cy="5851525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7523D-C920-4344-BB97-EB2E1CC55B11}" type="datetime1">
              <a:rPr lang="en-US" smtClean="0"/>
              <a:t>5/7/2012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6" name="Picture 2" descr="Logo_star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5534025"/>
            <a:ext cx="2286000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3C952-BA71-9041-9D8F-680335E7B4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Logo_star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5534025"/>
            <a:ext cx="2286000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221FB-6584-4F61-8563-C39ADFF982CA}" type="datetime1">
              <a:rPr lang="en-US" smtClean="0"/>
              <a:t>5/7/2012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8E39E-1FEA-D14C-8FB4-74C9FDCEAD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Logo_star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5534025"/>
            <a:ext cx="2286000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CB71E-17BD-479F-AAAA-98A0894B938A}" type="datetime1">
              <a:rPr lang="en-US" smtClean="0"/>
              <a:t>5/7/2012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CF46A-5CC1-594D-AEA5-6D99D3D0DF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Logo_star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5534025"/>
            <a:ext cx="2286000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D999C-D5E0-44A2-B7A2-8705FA9ADA5E}" type="datetime1">
              <a:rPr lang="en-US" smtClean="0"/>
              <a:t>5/7/2012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73F3B-08EC-0041-9E2F-9CB6FA8F98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 contrast="3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DEFDB51-FC7B-4E07-A280-EE2784758E77}" type="datetime1">
              <a:rPr lang="en-US" smtClean="0"/>
              <a:t>5/7/2012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624840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 b="1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B2FC580-6EC7-0649-8A72-4199612F35B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wm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gif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jpg"/><Relationship Id="rId9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C:\Users\Dawn\AppData\Local\Microsoft\Windows\Temporary Internet Files\Content.IE5\AM1I8PN9\MC900351423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614" y="-27709"/>
            <a:ext cx="7162800" cy="709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535" y="2305049"/>
            <a:ext cx="382691" cy="3826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743200"/>
            <a:ext cx="462829" cy="4628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305050"/>
            <a:ext cx="438150" cy="438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346" y="4876800"/>
            <a:ext cx="333375" cy="333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829" y="2468057"/>
            <a:ext cx="485775" cy="4857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414" y="3894251"/>
            <a:ext cx="441100" cy="4411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931" y="4011973"/>
            <a:ext cx="462829" cy="46282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774" y="4605337"/>
            <a:ext cx="438150" cy="43815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318" y="4418301"/>
            <a:ext cx="625186" cy="625186"/>
          </a:xfrm>
          <a:prstGeom prst="rect">
            <a:avLst/>
          </a:prstGeom>
        </p:spPr>
      </p:pic>
      <p:sp>
        <p:nvSpPr>
          <p:cNvPr id="512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06520"/>
            <a:ext cx="8062914" cy="2098529"/>
          </a:xfrm>
          <a:solidFill>
            <a:srgbClr val="FFFFFF">
              <a:alpha val="71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6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Whining About Social Media</a:t>
            </a:r>
            <a:endParaRPr lang="en-US" sz="6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56102" y="4973709"/>
            <a:ext cx="5410200" cy="1787381"/>
          </a:xfrm>
          <a:solidFill>
            <a:srgbClr val="FFFFFF">
              <a:alpha val="7294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indent="-333375" algn="ctr" eaLnBrk="1" hangingPunct="1">
              <a:spcBef>
                <a:spcPts val="400"/>
              </a:spcBef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600" dirty="0" smtClean="0"/>
              <a:t>Presented by</a:t>
            </a:r>
          </a:p>
          <a:p>
            <a:pPr indent="-333375" algn="ctr">
              <a:spcBef>
                <a:spcPts val="600"/>
              </a:spcBef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b="1" dirty="0" smtClean="0"/>
              <a:t>Dawn Crawford</a:t>
            </a:r>
            <a:r>
              <a:rPr lang="en-US" sz="2400" dirty="0" smtClean="0"/>
              <a:t> </a:t>
            </a:r>
            <a:r>
              <a:rPr lang="en-US" sz="2400" dirty="0" smtClean="0"/>
              <a:t>- </a:t>
            </a:r>
            <a:r>
              <a:rPr lang="en-US" sz="2400" b="1" dirty="0">
                <a:solidFill>
                  <a:srgbClr val="FF00FF"/>
                </a:solidFill>
              </a:rPr>
              <a:t>@</a:t>
            </a:r>
            <a:r>
              <a:rPr lang="en-US" sz="2400" b="1" dirty="0" err="1" smtClean="0"/>
              <a:t>SocMediaRckStr</a:t>
            </a:r>
            <a:endParaRPr lang="en-US" sz="2400" dirty="0" smtClean="0"/>
          </a:p>
          <a:p>
            <a:pPr indent="-333375" algn="ctr" eaLnBrk="1" hangingPunct="1">
              <a:spcBef>
                <a:spcPts val="450"/>
              </a:spcBef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800" i="1" dirty="0" smtClean="0"/>
              <a:t>Social Media &amp; Communications Consultant</a:t>
            </a:r>
          </a:p>
          <a:p>
            <a:pPr indent="-333375" algn="ctr" eaLnBrk="1" hangingPunct="1">
              <a:spcBef>
                <a:spcPts val="450"/>
              </a:spcBef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1800" i="1" dirty="0" smtClean="0"/>
          </a:p>
          <a:p>
            <a:pPr indent="-333375" algn="ctr" eaLnBrk="1" hangingPunct="1">
              <a:spcBef>
                <a:spcPts val="450"/>
              </a:spcBef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1800" i="1" dirty="0" smtClean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766" y="6096216"/>
            <a:ext cx="2743200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83968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 collaboration space for professionals</a:t>
            </a:r>
          </a:p>
          <a:p>
            <a:r>
              <a:rPr lang="en-US" dirty="0" smtClean="0"/>
              <a:t>Make a company page</a:t>
            </a:r>
          </a:p>
          <a:p>
            <a:r>
              <a:rPr lang="en-US" dirty="0" smtClean="0"/>
              <a:t>Form a group for members</a:t>
            </a:r>
          </a:p>
          <a:p>
            <a:r>
              <a:rPr lang="en-US" dirty="0" smtClean="0"/>
              <a:t>Rock Stars:</a:t>
            </a:r>
          </a:p>
          <a:p>
            <a:pPr lvl="1"/>
            <a:r>
              <a:rPr lang="en-US" sz="2400" dirty="0" smtClean="0"/>
              <a:t>AARP</a:t>
            </a:r>
          </a:p>
          <a:p>
            <a:pPr lvl="1"/>
            <a:r>
              <a:rPr lang="en-US" sz="2400" dirty="0" smtClean="0"/>
              <a:t>American </a:t>
            </a:r>
            <a:r>
              <a:rPr lang="en-US" sz="2400" dirty="0"/>
              <a:t>Society for Pain Management Nursing (ASPMN)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A9A252-D88D-C040-BBC1-59F034AF14E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091" y="476250"/>
            <a:ext cx="3978783" cy="1123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104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Video is the next social media revolution – be ready for it!</a:t>
            </a:r>
          </a:p>
          <a:p>
            <a:r>
              <a:rPr lang="en-US" dirty="0" smtClean="0"/>
              <a:t>Showcase your employees, doctors, patients, and partners</a:t>
            </a:r>
          </a:p>
          <a:p>
            <a:r>
              <a:rPr lang="en-US" dirty="0" smtClean="0"/>
              <a:t>Rock Stars</a:t>
            </a:r>
          </a:p>
          <a:p>
            <a:pPr lvl="1"/>
            <a:r>
              <a:rPr lang="en-US" sz="2400" dirty="0"/>
              <a:t>PKIDs - </a:t>
            </a:r>
            <a:r>
              <a:rPr lang="en-US" sz="2400" dirty="0" smtClean="0"/>
              <a:t>youtube.com/user/PKIDsOrg</a:t>
            </a:r>
          </a:p>
          <a:p>
            <a:pPr lvl="1"/>
            <a:r>
              <a:rPr lang="en-US" sz="2400" dirty="0"/>
              <a:t>Families Fighting Flu - youtube.com/user/FamiliesFightingFlu</a:t>
            </a:r>
            <a:endParaRPr lang="en-US" sz="2400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A9A252-D88D-C040-BBC1-59F034AF14E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42" b="20833"/>
          <a:stretch/>
        </p:blipFill>
        <p:spPr bwMode="auto">
          <a:xfrm>
            <a:off x="3193473" y="446156"/>
            <a:ext cx="2971800" cy="1154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081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New Kids on the Block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330029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A9A252-D88D-C040-BBC1-59F034AF14E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58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Find Your Mix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8820488"/>
              </p:ext>
            </p:extLst>
          </p:nvPr>
        </p:nvGraphicFramePr>
        <p:xfrm>
          <a:off x="685800" y="1219201"/>
          <a:ext cx="7772400" cy="479715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71600"/>
                <a:gridCol w="685800"/>
                <a:gridCol w="857250"/>
                <a:gridCol w="971550"/>
                <a:gridCol w="971550"/>
                <a:gridCol w="971550"/>
                <a:gridCol w="971550"/>
                <a:gridCol w="971550"/>
              </a:tblGrid>
              <a:tr h="47948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479486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News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X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X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X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X</a:t>
                      </a:r>
                      <a:endParaRPr lang="en-US" sz="1800" b="1" dirty="0"/>
                    </a:p>
                  </a:txBody>
                  <a:tcPr/>
                </a:tc>
              </a:tr>
              <a:tr h="479486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Photos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X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X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X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X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X</a:t>
                      </a:r>
                      <a:endParaRPr lang="en-US" sz="1800" b="1" dirty="0"/>
                    </a:p>
                  </a:txBody>
                  <a:tcPr/>
                </a:tc>
              </a:tr>
              <a:tr h="479486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Videos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X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X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X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X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X</a:t>
                      </a:r>
                      <a:endParaRPr lang="en-US" sz="1800" b="1" dirty="0"/>
                    </a:p>
                  </a:txBody>
                  <a:tcPr/>
                </a:tc>
              </a:tr>
              <a:tr h="479486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Events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X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X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X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X</a:t>
                      </a:r>
                      <a:endParaRPr lang="en-US" sz="1800" b="1" dirty="0"/>
                    </a:p>
                  </a:txBody>
                  <a:tcPr/>
                </a:tc>
              </a:tr>
              <a:tr h="612222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Information Sharing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X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X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X</a:t>
                      </a:r>
                      <a:endParaRPr lang="en-US" sz="1800" b="1" dirty="0"/>
                    </a:p>
                  </a:txBody>
                  <a:tcPr/>
                </a:tc>
              </a:tr>
              <a:tr h="479486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Builds</a:t>
                      </a:r>
                      <a:r>
                        <a:rPr lang="en-US" sz="1800" b="1" baseline="0" dirty="0" smtClean="0"/>
                        <a:t> Trust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X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X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X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X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X</a:t>
                      </a:r>
                      <a:endParaRPr lang="en-US" sz="1800" b="1" dirty="0"/>
                    </a:p>
                  </a:txBody>
                  <a:tcPr/>
                </a:tc>
              </a:tr>
              <a:tr h="617632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More</a:t>
                      </a:r>
                      <a:r>
                        <a:rPr lang="en-US" sz="1800" b="1" baseline="0" dirty="0" smtClean="0"/>
                        <a:t> Women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X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X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X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/>
                        <a:t>Unknown</a:t>
                      </a:r>
                      <a:endParaRPr lang="en-US" sz="14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smtClean="0"/>
                        <a:t>Unknown</a:t>
                      </a:r>
                      <a:endParaRPr lang="en-US" sz="1400" b="0" i="1" dirty="0"/>
                    </a:p>
                  </a:txBody>
                  <a:tcPr/>
                </a:tc>
              </a:tr>
              <a:tr h="617632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Lots</a:t>
                      </a:r>
                      <a:r>
                        <a:rPr lang="en-US" sz="1800" b="1" baseline="0" dirty="0" smtClean="0"/>
                        <a:t> of Interaction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X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/>
                        <a:t>x</a:t>
                      </a:r>
                      <a:endParaRPr lang="en-US" sz="18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/>
                        <a:t>x</a:t>
                      </a:r>
                      <a:endParaRPr lang="en-US" sz="18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X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X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/>
                        <a:t>x</a:t>
                      </a:r>
                      <a:endParaRPr lang="en-US" sz="1800" b="0" i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A9A252-D88D-C040-BBC1-59F034AF14E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314341"/>
            <a:ext cx="304800" cy="304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291" y="1314341"/>
            <a:ext cx="304800" cy="304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314341"/>
            <a:ext cx="304800" cy="304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314341"/>
            <a:ext cx="304800" cy="3048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022" y="1257516"/>
            <a:ext cx="312740" cy="314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286415"/>
            <a:ext cx="3429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079" y="1262603"/>
            <a:ext cx="311021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441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Important…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A9A252-D88D-C040-BBC1-59F034AF14E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48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3093F5-7E12-3843-8E2A-D4BE78B19D7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87000" cy="6881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8369428" y="6248400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iChris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58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3093F5-7E12-3843-8E2A-D4BE78B19D7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01" b="34772"/>
          <a:stretch/>
        </p:blipFill>
        <p:spPr bwMode="auto">
          <a:xfrm>
            <a:off x="-381000" y="-31173"/>
            <a:ext cx="10287000" cy="6889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239000" y="6244193"/>
            <a:ext cx="1441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penmachine</a:t>
            </a:r>
          </a:p>
        </p:txBody>
      </p:sp>
    </p:spTree>
    <p:extLst>
      <p:ext uri="{BB962C8B-B14F-4D97-AF65-F5344CB8AC3E}">
        <p14:creationId xmlns:p14="http://schemas.microsoft.com/office/powerpoint/2010/main" val="308973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8F8ACE-4A26-2641-B93E-930D5F747AA0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" y="-609600"/>
            <a:ext cx="9220199" cy="7678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7927891" y="6244193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paparutzi</a:t>
            </a:r>
          </a:p>
        </p:txBody>
      </p:sp>
    </p:spTree>
    <p:extLst>
      <p:ext uri="{BB962C8B-B14F-4D97-AF65-F5344CB8AC3E}">
        <p14:creationId xmlns:p14="http://schemas.microsoft.com/office/powerpoint/2010/main" val="377821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important work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A9A252-D88D-C040-BBC1-59F034AF14E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2850"/>
          <a:stretch/>
        </p:blipFill>
        <p:spPr bwMode="auto">
          <a:xfrm>
            <a:off x="5987198" y="918722"/>
            <a:ext cx="2394802" cy="23856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0" t="15001" r="15373" b="34772"/>
          <a:stretch/>
        </p:blipFill>
        <p:spPr bwMode="auto">
          <a:xfrm>
            <a:off x="3352800" y="907836"/>
            <a:ext cx="2394802" cy="23856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0" r="3138"/>
          <a:stretch/>
        </p:blipFill>
        <p:spPr bwMode="auto">
          <a:xfrm>
            <a:off x="722313" y="928619"/>
            <a:ext cx="2394802" cy="23856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6652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68288"/>
            <a:ext cx="8228013" cy="1516062"/>
          </a:xfrm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4014788" cy="4899025"/>
          </a:xfrm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38916" name="Text Box 3"/>
          <p:cNvSpPr txBox="1">
            <a:spLocks noChangeArrowheads="1"/>
          </p:cNvSpPr>
          <p:nvPr/>
        </p:nvSpPr>
        <p:spPr bwMode="auto">
          <a:xfrm>
            <a:off x="4673600" y="1600200"/>
            <a:ext cx="4014788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3891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0"/>
            <a:ext cx="9829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918" name="Text Box 5"/>
          <p:cNvSpPr txBox="1">
            <a:spLocks noChangeArrowheads="1"/>
          </p:cNvSpPr>
          <p:nvPr/>
        </p:nvSpPr>
        <p:spPr bwMode="auto">
          <a:xfrm>
            <a:off x="2514600" y="3397250"/>
            <a:ext cx="6629400" cy="277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sz="8800" b="1" dirty="0">
                <a:solidFill>
                  <a:srgbClr val="FFFFFF"/>
                </a:solidFill>
                <a:latin typeface="Calibri" pitchFamily="32" charset="0"/>
              </a:rPr>
              <a:t>Passion is Infectious</a:t>
            </a:r>
          </a:p>
        </p:txBody>
      </p:sp>
      <p:sp>
        <p:nvSpPr>
          <p:cNvPr id="38919" name="Text Box 6"/>
          <p:cNvSpPr txBox="1">
            <a:spLocks noChangeArrowheads="1"/>
          </p:cNvSpPr>
          <p:nvPr/>
        </p:nvSpPr>
        <p:spPr bwMode="auto">
          <a:xfrm>
            <a:off x="0" y="6492875"/>
            <a:ext cx="58864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1200" dirty="0">
                <a:solidFill>
                  <a:srgbClr val="FFFFFF"/>
                </a:solidFill>
              </a:rPr>
              <a:t>http://www.flickr.com/photos/krystalt/5248185017/sizes/l/</a:t>
            </a:r>
          </a:p>
        </p:txBody>
      </p:sp>
    </p:spTree>
    <p:extLst>
      <p:ext uri="{BB962C8B-B14F-4D97-AF65-F5344CB8AC3E}">
        <p14:creationId xmlns:p14="http://schemas.microsoft.com/office/powerpoint/2010/main" val="205712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487490"/>
            <a:ext cx="8229600" cy="4525963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400" dirty="0"/>
              <a:t>F</a:t>
            </a:r>
            <a:r>
              <a:rPr lang="en-US" sz="2400" dirty="0" smtClean="0"/>
              <a:t>ull service communications agency that works exclusively with nonprofits &amp; public health departments across the country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dirty="0" smtClean="0"/>
              <a:t>10 years </a:t>
            </a:r>
            <a:r>
              <a:rPr lang="en-US" sz="2400" dirty="0" smtClean="0"/>
              <a:t>of dedicated healthcare nonprofit experience + </a:t>
            </a:r>
            <a:r>
              <a:rPr lang="en-US" sz="2400" b="1" dirty="0" smtClean="0"/>
              <a:t>7 years </a:t>
            </a:r>
            <a:r>
              <a:rPr lang="en-US" sz="2400" dirty="0" smtClean="0"/>
              <a:t>of corporate advertising experience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dirty="0"/>
              <a:t>B</a:t>
            </a:r>
            <a:r>
              <a:rPr lang="en-US" sz="2400" b="1" dirty="0" smtClean="0"/>
              <a:t>ring us your problem and we’ll solve it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1000" b="1" dirty="0" smtClean="0"/>
          </a:p>
          <a:p>
            <a:pPr marL="0" indent="0">
              <a:buNone/>
            </a:pPr>
            <a:r>
              <a:rPr lang="en-US" sz="1600" i="1" dirty="0" smtClean="0"/>
              <a:t>Clients, Experience &amp; Affiliations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174" y="304800"/>
            <a:ext cx="4483051" cy="1063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811" y="5342435"/>
            <a:ext cx="795528" cy="685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736" y="5383422"/>
            <a:ext cx="1831398" cy="685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723" y="4459535"/>
            <a:ext cx="858744" cy="7249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940" y="5313859"/>
            <a:ext cx="1227221" cy="685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575" y="5313859"/>
            <a:ext cx="1837944" cy="685800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D905-2B48-4405-8855-71880A03B5C3}" type="slidenum">
              <a:rPr lang="en-US" smtClean="0"/>
              <a:t>2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510" y="4511550"/>
            <a:ext cx="655431" cy="672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76" y="4479354"/>
            <a:ext cx="1320857" cy="69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833" y="4493030"/>
            <a:ext cx="691429" cy="691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208" y="4493030"/>
            <a:ext cx="1181644" cy="659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259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0"/>
            <a:ext cx="9829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86200" y="2438400"/>
            <a:ext cx="5105400" cy="3687764"/>
          </a:xfrm>
        </p:spPr>
        <p:txBody>
          <a:bodyPr/>
          <a:lstStyle/>
          <a:p>
            <a:pPr indent="-333375" algn="ctr" eaLnBrk="1" hangingPunct="1">
              <a:spcBef>
                <a:spcPts val="700"/>
              </a:spcBef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b="1" dirty="0" smtClean="0"/>
          </a:p>
          <a:p>
            <a:pPr indent="-333375" algn="ctr" eaLnBrk="1" hangingPunct="1">
              <a:spcBef>
                <a:spcPts val="700"/>
              </a:spcBef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b="1" dirty="0" smtClean="0">
                <a:solidFill>
                  <a:schemeClr val="bg1"/>
                </a:solidFill>
              </a:rPr>
              <a:t>Dawn Crawford</a:t>
            </a:r>
            <a:endParaRPr lang="en-US" b="1" dirty="0">
              <a:solidFill>
                <a:schemeClr val="bg1"/>
              </a:solidFill>
            </a:endParaRPr>
          </a:p>
          <a:p>
            <a:pPr indent="-333375" algn="ctr" eaLnBrk="1" hangingPunct="1">
              <a:spcBef>
                <a:spcPts val="700"/>
              </a:spcBef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i="1" dirty="0">
              <a:solidFill>
                <a:schemeClr val="bg1"/>
              </a:solidFill>
            </a:endParaRPr>
          </a:p>
          <a:p>
            <a:pPr indent="-333375" algn="ctr" eaLnBrk="1" hangingPunct="1">
              <a:spcBef>
                <a:spcPts val="700"/>
              </a:spcBef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dirty="0">
                <a:solidFill>
                  <a:schemeClr val="bg1"/>
                </a:solidFill>
              </a:rPr>
              <a:t>bcdcideas.com</a:t>
            </a:r>
          </a:p>
          <a:p>
            <a:pPr indent="-333375" algn="ctr" eaLnBrk="1" hangingPunct="1">
              <a:spcBef>
                <a:spcPts val="700"/>
              </a:spcBef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dirty="0">
                <a:solidFill>
                  <a:schemeClr val="bg1"/>
                </a:solidFill>
              </a:rPr>
              <a:t>dawnacrawford@gmail.com</a:t>
            </a:r>
          </a:p>
          <a:p>
            <a:pPr indent="-333375" algn="ctr" eaLnBrk="1" hangingPunct="1">
              <a:spcBef>
                <a:spcPts val="700"/>
              </a:spcBef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dirty="0">
                <a:solidFill>
                  <a:schemeClr val="bg1"/>
                </a:solidFill>
              </a:rPr>
              <a:t>720-231-1930</a:t>
            </a:r>
          </a:p>
          <a:p>
            <a:pPr indent="-333375" algn="ctr" eaLnBrk="1" hangingPunct="1">
              <a:spcBef>
                <a:spcPts val="700"/>
              </a:spcBef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b="1" dirty="0">
                <a:solidFill>
                  <a:srgbClr val="FF0066"/>
                </a:solidFill>
              </a:rPr>
              <a:t>@</a:t>
            </a:r>
            <a:r>
              <a:rPr lang="en-US" dirty="0">
                <a:solidFill>
                  <a:schemeClr val="bg1"/>
                </a:solidFill>
              </a:rPr>
              <a:t>SocMediaRckStr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3093F5-7E12-3843-8E2A-D4BE78B19D7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836" y="3657600"/>
            <a:ext cx="1922624" cy="52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2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Want to Get Out of this session?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A9A252-D88D-C040-BBC1-59F034AF14E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09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9829800" cy="699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057400"/>
            <a:ext cx="8229600" cy="3141663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Social Media is a Conversation</a:t>
            </a:r>
          </a:p>
        </p:txBody>
      </p:sp>
    </p:spTree>
    <p:extLst>
      <p:ext uri="{BB962C8B-B14F-4D97-AF65-F5344CB8AC3E}">
        <p14:creationId xmlns:p14="http://schemas.microsoft.com/office/powerpoint/2010/main" val="7242337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228600"/>
            <a:ext cx="100584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14800" y="3030538"/>
            <a:ext cx="4800600" cy="3141662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6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Social Media </a:t>
            </a:r>
            <a:br>
              <a:rPr lang="en-US" sz="6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6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is a Relationship</a:t>
            </a:r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4148138" y="6264275"/>
            <a:ext cx="751046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1200" dirty="0">
                <a:solidFill>
                  <a:srgbClr val="FFFFFF"/>
                </a:solidFill>
              </a:rPr>
              <a:t>http://www.flickr.com/photos/eelssej_/394781835/sizes/z/in/photostream/</a:t>
            </a:r>
          </a:p>
        </p:txBody>
      </p:sp>
    </p:spTree>
    <p:extLst>
      <p:ext uri="{BB962C8B-B14F-4D97-AF65-F5344CB8AC3E}">
        <p14:creationId xmlns:p14="http://schemas.microsoft.com/office/powerpoint/2010/main" val="6226127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68288"/>
            <a:ext cx="8228013" cy="1516062"/>
          </a:xfrm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4014788" cy="4899025"/>
          </a:xfrm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4673600" y="1600200"/>
            <a:ext cx="4014788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0"/>
            <a:ext cx="10287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25425" y="1600200"/>
            <a:ext cx="8918575" cy="314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8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2" charset="0"/>
              </a:rPr>
              <a:t>Do NOT Be This Ga</a:t>
            </a:r>
            <a:r>
              <a:rPr lang="en-US" sz="8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2" charset="0"/>
              </a:rPr>
              <a:t>l</a:t>
            </a:r>
            <a:endParaRPr lang="en-US" sz="80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libri" pitchFamily="32" charset="0"/>
            </a:endParaRPr>
          </a:p>
        </p:txBody>
      </p:sp>
      <p:sp>
        <p:nvSpPr>
          <p:cNvPr id="5127" name="Text Box 6"/>
          <p:cNvSpPr txBox="1">
            <a:spLocks noChangeArrowheads="1"/>
          </p:cNvSpPr>
          <p:nvPr/>
        </p:nvSpPr>
        <p:spPr bwMode="auto">
          <a:xfrm>
            <a:off x="3200400" y="6492875"/>
            <a:ext cx="59753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en-US" sz="1200" dirty="0">
                <a:solidFill>
                  <a:srgbClr val="FFFFFF"/>
                </a:solidFill>
              </a:rPr>
              <a:t>http://www.flickr.com/photos/mythoto/5064380001/sizes/l/</a:t>
            </a:r>
          </a:p>
        </p:txBody>
      </p:sp>
    </p:spTree>
    <p:extLst>
      <p:ext uri="{BB962C8B-B14F-4D97-AF65-F5344CB8AC3E}">
        <p14:creationId xmlns:p14="http://schemas.microsoft.com/office/powerpoint/2010/main" val="8598162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B7291EC1-3A01-4B9B-9319-B86AF8610B2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" name="ClipArt Placeholder 6"/>
          <p:cNvSpPr>
            <a:spLocks noGrp="1"/>
          </p:cNvSpPr>
          <p:nvPr>
            <p:ph type="clipArt" sz="half" idx="2"/>
          </p:nvPr>
        </p:nvSpPr>
        <p:spPr/>
      </p:sp>
      <p:pic>
        <p:nvPicPr>
          <p:cNvPr id="2052" name="Picture 4" descr="http://www.theconversationprism.com/1024x768/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152400"/>
            <a:ext cx="8763000" cy="657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06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 page, not a group</a:t>
            </a:r>
          </a:p>
          <a:p>
            <a:r>
              <a:rPr lang="en-US" dirty="0" smtClean="0"/>
              <a:t>Come “home” to Facebook</a:t>
            </a:r>
          </a:p>
          <a:p>
            <a:r>
              <a:rPr lang="en-US" dirty="0" smtClean="0"/>
              <a:t>Update daily with news, events, etc.</a:t>
            </a:r>
          </a:p>
          <a:p>
            <a:r>
              <a:rPr lang="en-US" dirty="0"/>
              <a:t>U</a:t>
            </a:r>
            <a:r>
              <a:rPr lang="en-US" dirty="0" smtClean="0"/>
              <a:t>se lots of visuals – photos &amp; videos are gold</a:t>
            </a:r>
          </a:p>
          <a:p>
            <a:r>
              <a:rPr lang="en-US" dirty="0" smtClean="0"/>
              <a:t>Rock Stars:</a:t>
            </a:r>
          </a:p>
          <a:p>
            <a:pPr lvl="1"/>
            <a:r>
              <a:rPr lang="en-US" sz="2400" dirty="0" smtClean="0"/>
              <a:t>American Association of Long-Term Care Nurses - facebook.com/AALTCN </a:t>
            </a:r>
          </a:p>
          <a:p>
            <a:pPr lvl="1"/>
            <a:r>
              <a:rPr lang="en-US" sz="2400" dirty="0" smtClean="0"/>
              <a:t>Vaccinate </a:t>
            </a:r>
            <a:r>
              <a:rPr lang="en-US" sz="2400" dirty="0"/>
              <a:t>Your Baby - facebook.com/VaccinateYourBaby</a:t>
            </a:r>
            <a:endParaRPr lang="en-US" sz="2400" dirty="0" smtClean="0"/>
          </a:p>
          <a:p>
            <a:pPr lvl="1"/>
            <a:r>
              <a:rPr lang="en-US" sz="2400" dirty="0" smtClean="0"/>
              <a:t>The Arizona Partnership for Immunization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A9A252-D88D-C040-BBC1-59F034AF14E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736" y="461278"/>
            <a:ext cx="2971800" cy="1118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490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Repost from Facebook</a:t>
            </a:r>
          </a:p>
          <a:p>
            <a:r>
              <a:rPr lang="en-US" dirty="0" smtClean="0"/>
              <a:t>Use as a giant news feed</a:t>
            </a:r>
          </a:p>
          <a:p>
            <a:r>
              <a:rPr lang="en-US" dirty="0" smtClean="0"/>
              <a:t>Get on VIPs radar</a:t>
            </a:r>
          </a:p>
          <a:p>
            <a:r>
              <a:rPr lang="en-US" dirty="0" smtClean="0"/>
              <a:t>Rock Stars</a:t>
            </a:r>
          </a:p>
          <a:p>
            <a:pPr lvl="1"/>
            <a:r>
              <a:rPr lang="en-US" sz="2400" dirty="0" smtClean="0"/>
              <a:t>One - @ONECampaign</a:t>
            </a:r>
          </a:p>
          <a:p>
            <a:pPr lvl="1"/>
            <a:r>
              <a:rPr lang="en-US" sz="2400" dirty="0" smtClean="0"/>
              <a:t>United Nation’s Shot@Life - @shotatlife</a:t>
            </a:r>
          </a:p>
          <a:p>
            <a:pPr lvl="1"/>
            <a:r>
              <a:rPr lang="en-US" sz="2400" dirty="0" smtClean="0"/>
              <a:t>Colorado Children’s Immunization Coalition - @immunizecokids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A9A252-D88D-C040-BBC1-59F034AF14E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327" y="457200"/>
            <a:ext cx="3694697" cy="114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719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2835</TotalTime>
  <Words>405</Words>
  <Application>Microsoft Office PowerPoint</Application>
  <PresentationFormat>On-screen Show (4:3)</PresentationFormat>
  <Paragraphs>142</Paragraphs>
  <Slides>20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Whining About Social Media</vt:lpstr>
      <vt:lpstr>PowerPoint Presentation</vt:lpstr>
      <vt:lpstr>What Do You Want to Get Out of this session?</vt:lpstr>
      <vt:lpstr>Social Media is a Conversation</vt:lpstr>
      <vt:lpstr>Social Media  is a Relationship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New Kids on the Block</vt:lpstr>
      <vt:lpstr>Find Your Mix</vt:lpstr>
      <vt:lpstr>This is Important…</vt:lpstr>
      <vt:lpstr>PowerPoint Presentation</vt:lpstr>
      <vt:lpstr>PowerPoint Presentation</vt:lpstr>
      <vt:lpstr>PowerPoint Presentation</vt:lpstr>
      <vt:lpstr>this is important work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Brian Crawford</dc:creator>
  <cp:lastModifiedBy>Dawn</cp:lastModifiedBy>
  <cp:revision>79</cp:revision>
  <dcterms:created xsi:type="dcterms:W3CDTF">2012-02-13T23:15:22Z</dcterms:created>
  <dcterms:modified xsi:type="dcterms:W3CDTF">2012-05-07T17:07:01Z</dcterms:modified>
</cp:coreProperties>
</file>