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08" r:id="rId2"/>
    <p:sldId id="321" r:id="rId3"/>
    <p:sldId id="309" r:id="rId4"/>
    <p:sldId id="313" r:id="rId5"/>
    <p:sldId id="310" r:id="rId6"/>
    <p:sldId id="311" r:id="rId7"/>
    <p:sldId id="317" r:id="rId8"/>
    <p:sldId id="318" r:id="rId9"/>
    <p:sldId id="322" r:id="rId10"/>
    <p:sldId id="312" r:id="rId11"/>
    <p:sldId id="314" r:id="rId12"/>
    <p:sldId id="319" r:id="rId13"/>
    <p:sldId id="32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eth Schartiger" initials="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69" autoAdjust="0"/>
    <p:restoredTop sz="83698" autoAdjust="0"/>
  </p:normalViewPr>
  <p:slideViewPr>
    <p:cSldViewPr>
      <p:cViewPr varScale="1">
        <p:scale>
          <a:sx n="70" d="100"/>
          <a:sy n="70" d="100"/>
        </p:scale>
        <p:origin x="-88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3BFB86-4834-415D-B22C-789F8844C2E5}" type="datetimeFigureOut">
              <a:rPr lang="en-US" smtClean="0"/>
              <a:t>1/9/2015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6957B5-01E4-471A-93F1-3E29213F5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637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6D8C19-A3B4-4E0B-8910-B94A913C2C72}" type="slidenum">
              <a:rPr lang="en-US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386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047DDF-F59F-4646-B250-F18DC6A4CDC7}" type="slidenum">
              <a:rPr lang="en-U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740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Key features-</a:t>
            </a:r>
          </a:p>
          <a:p>
            <a:r>
              <a:rPr lang="en-US" dirty="0" smtClean="0"/>
              <a:t>Select</a:t>
            </a:r>
            <a:r>
              <a:rPr lang="en-US" baseline="0" dirty="0" smtClean="0"/>
              <a:t> a state</a:t>
            </a:r>
          </a:p>
          <a:p>
            <a:r>
              <a:rPr lang="en-US" baseline="0" dirty="0" smtClean="0"/>
              <a:t>Select what information to include in the profile</a:t>
            </a:r>
          </a:p>
          <a:p>
            <a:r>
              <a:rPr lang="en-US" baseline="0" dirty="0" smtClean="0"/>
              <a:t>Print and/or save as a pdf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6957B5-01E4-471A-93F1-3E29213F567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9872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45FC04-026C-4312-AFDC-5C41C425DA81}" type="slidenum">
              <a:rPr lang="en-U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355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3A131-975D-46B4-B740-DBBC538956F8}" type="datetime1">
              <a:rPr lang="en-US" smtClean="0"/>
              <a:t>1/9/2015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63821-155B-468D-840B-BD25107D2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05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89F44-7D34-4DDE-A483-EA6D77F98E2C}" type="datetime1">
              <a:rPr lang="en-US" smtClean="0"/>
              <a:t>1/9/2015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63821-155B-468D-840B-BD25107D2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401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5A60F-5D85-40B0-80E8-6D2BB4927644}" type="datetime1">
              <a:rPr lang="en-US" smtClean="0"/>
              <a:t>1/9/2015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63821-155B-468D-840B-BD25107D2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323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7B77B-F0BE-463E-9EFB-F8A3A20C5F2A}" type="datetime1">
              <a:rPr lang="en-US" smtClean="0"/>
              <a:t>1/9/2015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63821-155B-468D-840B-BD25107D2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201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B741-BF16-46E2-829A-34D9BAB3DE87}" type="datetime1">
              <a:rPr lang="en-US" smtClean="0"/>
              <a:t>1/9/2015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63821-155B-468D-840B-BD25107D2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58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85477-7F44-4679-897A-A8970D7EE38A}" type="datetime1">
              <a:rPr lang="en-US" smtClean="0"/>
              <a:t>1/9/2015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63821-155B-468D-840B-BD25107D2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758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26ABC-8BFC-4A87-A14E-743C9C969ED4}" type="datetime1">
              <a:rPr lang="en-US" smtClean="0"/>
              <a:t>1/9/2015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63821-155B-468D-840B-BD25107D2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208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8BCD2-EEEE-410E-BEE9-46EF7827B6D4}" type="datetime1">
              <a:rPr lang="en-US" smtClean="0"/>
              <a:t>1/9/2015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63821-155B-468D-840B-BD25107D2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914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D8E80-1375-4034-99EE-06C0EFF6B4C0}" type="datetime1">
              <a:rPr lang="en-US" smtClean="0"/>
              <a:t>1/9/2015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63821-155B-468D-840B-BD25107D2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675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8793E-1537-4D47-81FB-A9651FD3ABC1}" type="datetime1">
              <a:rPr lang="en-US" smtClean="0"/>
              <a:t>1/9/2015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63821-155B-468D-840B-BD25107D2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992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51882-E3D7-4375-85D8-78C66E18F8DD}" type="datetime1">
              <a:rPr lang="en-US" smtClean="0"/>
              <a:t>1/9/2015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63821-155B-468D-840B-BD25107D2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08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07DFF3-4724-4530-9855-74B8AE6FA1CD}" type="datetime1">
              <a:rPr lang="en-US" smtClean="0"/>
              <a:t>1/9/2015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63821-155B-468D-840B-BD25107D2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109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21895"/>
            <a:ext cx="7772400" cy="1295400"/>
          </a:xfrm>
        </p:spPr>
        <p:txBody>
          <a:bodyPr>
            <a:normAutofit/>
          </a:bodyPr>
          <a:lstStyle/>
          <a:p>
            <a:r>
              <a:rPr lang="en-US" sz="2800" i="1" dirty="0" smtClean="0"/>
              <a:t>A Comprehensive Database of</a:t>
            </a:r>
            <a:br>
              <a:rPr lang="en-US" sz="2800" i="1" dirty="0" smtClean="0"/>
            </a:br>
            <a:r>
              <a:rPr lang="en-US" sz="2800" i="1" dirty="0" smtClean="0"/>
              <a:t>U.S. Immunization Information</a:t>
            </a:r>
            <a:endParaRPr lang="en-US" sz="2800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799" y="576725"/>
            <a:ext cx="4724401" cy="12342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32" y="3795794"/>
            <a:ext cx="2206336" cy="1118159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2213" y="3795010"/>
            <a:ext cx="1676400" cy="1276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751466"/>
            <a:ext cx="1349724" cy="1436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28800" y="5630644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Katelyn Wells, PhD</a:t>
            </a:r>
          </a:p>
          <a:p>
            <a:pPr algn="ctr"/>
            <a:r>
              <a:rPr lang="en-US" b="1" dirty="0" smtClean="0"/>
              <a:t>AIM Research and Development Director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3434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2234003" y="2627665"/>
            <a:ext cx="4599788" cy="533400"/>
          </a:xfrm>
        </p:spPr>
        <p:txBody>
          <a:bodyPr>
            <a:noAutofit/>
          </a:bodyPr>
          <a:lstStyle/>
          <a:p>
            <a:r>
              <a:rPr lang="en-US" sz="3600" dirty="0" smtClean="0"/>
              <a:t>Thank you to</a:t>
            </a:r>
            <a:endParaRPr lang="en-US" sz="3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849" y="3448830"/>
            <a:ext cx="2336091" cy="1445005"/>
          </a:xfrm>
          <a:prstGeom prst="rect">
            <a:avLst/>
          </a:prstGeom>
        </p:spPr>
      </p:pic>
      <p:sp>
        <p:nvSpPr>
          <p:cNvPr id="11" name="Title 5"/>
          <p:cNvSpPr txBox="1">
            <a:spLocks/>
          </p:cNvSpPr>
          <p:nvPr/>
        </p:nvSpPr>
        <p:spPr>
          <a:xfrm>
            <a:off x="1688498" y="5181600"/>
            <a:ext cx="569079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for initial funding support.</a:t>
            </a:r>
            <a:endParaRPr lang="en-US" sz="36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96" y="665920"/>
            <a:ext cx="4724401" cy="123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78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884"/>
            <a:ext cx="4114800" cy="1143000"/>
          </a:xfrm>
        </p:spPr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en-US" sz="3600" b="1" dirty="0" smtClean="0"/>
              <a:t>Overview: </a:t>
            </a:r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Purpose</a:t>
            </a:r>
            <a:endParaRPr lang="en-US" sz="3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250" y="1063397"/>
            <a:ext cx="8953500" cy="5486401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  <a:defRPr/>
            </a:pPr>
            <a:endParaRPr lang="en-US" sz="800" dirty="0" smtClean="0"/>
          </a:p>
          <a:p>
            <a:pPr eaLnBrk="1" hangingPunct="1">
              <a:spcBef>
                <a:spcPts val="0"/>
              </a:spcBef>
              <a:defRPr/>
            </a:pPr>
            <a:endParaRPr lang="en-US" sz="800" dirty="0" smtClean="0"/>
          </a:p>
          <a:p>
            <a:pPr eaLnBrk="1" hangingPunct="1"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Ø"/>
              <a:defRPr/>
            </a:pPr>
            <a:r>
              <a:rPr lang="en-US" sz="2400" dirty="0" smtClean="0"/>
              <a:t>Collect and catalog information that characterizes the immunization environment and infrastructure of all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64 jurisdictions </a:t>
            </a:r>
          </a:p>
          <a:p>
            <a:pPr eaLnBrk="1" hangingPunct="1">
              <a:spcBef>
                <a:spcPts val="0"/>
              </a:spcBef>
              <a:buClr>
                <a:srgbClr val="00B0F0"/>
              </a:buClr>
              <a:buFont typeface="Wingdings" pitchFamily="2" charset="2"/>
              <a:buChar char="Ø"/>
              <a:defRPr/>
            </a:pPr>
            <a:endParaRPr lang="en-US" sz="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eaLnBrk="1" hangingPunct="1">
              <a:spcBef>
                <a:spcPts val="0"/>
              </a:spcBef>
              <a:buClr>
                <a:srgbClr val="00B0F0"/>
              </a:buClr>
              <a:buFont typeface="Wingdings" pitchFamily="2" charset="2"/>
              <a:buChar char="Ø"/>
              <a:defRPr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eaLnBrk="1" hangingPunct="1">
              <a:spcBef>
                <a:spcPts val="0"/>
              </a:spcBef>
              <a:buClr>
                <a:srgbClr val="00B0F0"/>
              </a:buClr>
              <a:buFont typeface="Wingdings" pitchFamily="2" charset="2"/>
              <a:buChar char="Ø"/>
              <a:defRPr/>
            </a:pP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eaLnBrk="1" hangingPunct="1">
              <a:spcBef>
                <a:spcPts val="0"/>
              </a:spcBef>
              <a:buClr>
                <a:srgbClr val="00B0F0"/>
              </a:buClr>
              <a:buFont typeface="Wingdings" pitchFamily="2" charset="2"/>
              <a:buChar char="Ø"/>
              <a:defRPr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eaLnBrk="1" hangingPunct="1">
              <a:spcBef>
                <a:spcPts val="0"/>
              </a:spcBef>
              <a:buClr>
                <a:srgbClr val="00B0F0"/>
              </a:buClr>
              <a:buFont typeface="Wingdings" pitchFamily="2" charset="2"/>
              <a:buChar char="Ø"/>
              <a:defRPr/>
            </a:pP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eaLnBrk="1" hangingPunct="1">
              <a:spcBef>
                <a:spcPts val="0"/>
              </a:spcBef>
              <a:buClr>
                <a:srgbClr val="00B0F0"/>
              </a:buClr>
              <a:buFont typeface="Wingdings" pitchFamily="2" charset="2"/>
              <a:buChar char="Ø"/>
              <a:defRPr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eaLnBrk="1" hangingPunct="1">
              <a:spcBef>
                <a:spcPts val="0"/>
              </a:spcBef>
              <a:buClr>
                <a:srgbClr val="00B0F0"/>
              </a:buClr>
              <a:buFont typeface="Wingdings" pitchFamily="2" charset="2"/>
              <a:buChar char="Ø"/>
              <a:defRPr/>
            </a:pP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eaLnBrk="1" hangingPunct="1">
              <a:spcBef>
                <a:spcPts val="0"/>
              </a:spcBef>
              <a:buClr>
                <a:srgbClr val="00B0F0"/>
              </a:buClr>
              <a:buFont typeface="Wingdings" pitchFamily="2" charset="2"/>
              <a:buChar char="Ø"/>
              <a:defRPr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eaLnBrk="1" hangingPunct="1">
              <a:spcBef>
                <a:spcPts val="0"/>
              </a:spcBef>
              <a:buClr>
                <a:srgbClr val="00B0F0"/>
              </a:buClr>
              <a:buFont typeface="Wingdings" pitchFamily="2" charset="2"/>
              <a:buChar char="Ø"/>
              <a:defRPr/>
            </a:pP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Ø"/>
              <a:defRPr/>
            </a:pPr>
            <a:r>
              <a:rPr lang="en-US" sz="2400" dirty="0" smtClean="0"/>
              <a:t>Provide </a:t>
            </a:r>
            <a:r>
              <a:rPr lang="en-US" sz="2400" dirty="0"/>
              <a:t>easy access to information on a searchable </a:t>
            </a:r>
            <a:r>
              <a:rPr lang="en-US" sz="2400" dirty="0" smtClean="0"/>
              <a:t>website</a:t>
            </a:r>
          </a:p>
          <a:p>
            <a:pPr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Ø"/>
              <a:defRPr/>
            </a:pPr>
            <a:endParaRPr lang="en-US" sz="800" dirty="0"/>
          </a:p>
          <a:p>
            <a:pPr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Ø"/>
              <a:defRPr/>
            </a:pPr>
            <a:r>
              <a:rPr lang="en-US" sz="2400" dirty="0" smtClean="0"/>
              <a:t>Describe immunization programs for variety of users</a:t>
            </a:r>
          </a:p>
          <a:p>
            <a:pPr marL="0" indent="347663">
              <a:spcBef>
                <a:spcPts val="0"/>
              </a:spcBef>
              <a:buClr>
                <a:schemeClr val="tx2">
                  <a:lumMod val="60000"/>
                  <a:lumOff val="40000"/>
                </a:schemeClr>
              </a:buClr>
              <a:buNone/>
              <a:defRPr/>
            </a:pPr>
            <a:r>
              <a:rPr lang="en-US" sz="2000" dirty="0" smtClean="0"/>
              <a:t>(stakeholders, providers, policymakers, legislators, industry, consumers) </a:t>
            </a:r>
            <a:endParaRPr lang="en-US" sz="2000" dirty="0"/>
          </a:p>
          <a:p>
            <a:pPr eaLnBrk="1" hangingPunct="1">
              <a:spcBef>
                <a:spcPts val="0"/>
              </a:spcBef>
              <a:buClr>
                <a:srgbClr val="00B0F0"/>
              </a:buClr>
              <a:buFont typeface="Wingdings" pitchFamily="2" charset="2"/>
              <a:buChar char="Ø"/>
              <a:defRPr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650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56581008-E76B-4BF9-AC83-914A6C6EF321}" type="slidenum">
              <a:rPr lang="en-US" altLang="en-US" sz="1000" smtClean="0"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n-US" altLang="en-US" sz="1000" dirty="0" smtClean="0">
              <a:latin typeface="Arial" charset="0"/>
            </a:endParaRPr>
          </a:p>
        </p:txBody>
      </p:sp>
      <p:pic>
        <p:nvPicPr>
          <p:cNvPr id="3074" name="Picture 2" descr="C:\Users\Katelyn\Desktop\screen shots\4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9800"/>
            <a:ext cx="9144000" cy="2666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504" y="272369"/>
            <a:ext cx="2383296" cy="642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392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552" y="187323"/>
            <a:ext cx="2743200" cy="841377"/>
          </a:xfrm>
        </p:spPr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en-US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Benefits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1"/>
            <a:ext cx="8909050" cy="5715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endParaRPr lang="en-US" dirty="0" smtClean="0"/>
          </a:p>
          <a:p>
            <a:pPr marL="0" indent="0" eaLnBrk="1" hangingPunct="1">
              <a:buFont typeface="Wingdings 3" pitchFamily="18" charset="2"/>
              <a:buNone/>
              <a:defRPr/>
            </a:pPr>
            <a:endParaRPr lang="en-US" sz="3200" dirty="0"/>
          </a:p>
        </p:txBody>
      </p:sp>
      <p:sp>
        <p:nvSpPr>
          <p:cNvPr id="10752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56EF8ED6-3CB7-40DC-8E8F-7BBBC2237A43}" type="slidenum">
              <a:rPr lang="en-US" altLang="en-US" sz="1000" smtClean="0">
                <a:solidFill>
                  <a:srgbClr val="045C75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en-US" sz="1000" smtClean="0">
              <a:solidFill>
                <a:srgbClr val="045C75"/>
              </a:solidFill>
              <a:latin typeface="Arial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28600" y="1301752"/>
            <a:ext cx="8842375" cy="5327649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6263" lvl="3" indent="-401638">
              <a:buClr>
                <a:schemeClr val="tx2">
                  <a:lumMod val="60000"/>
                  <a:lumOff val="40000"/>
                </a:schemeClr>
              </a:buClr>
              <a:buSzPct val="95000"/>
              <a:buFont typeface="Wingdings" pitchFamily="2" charset="2"/>
              <a:buChar char="ü"/>
              <a:defRPr/>
            </a:pPr>
            <a:r>
              <a:rPr lang="en-US" sz="2800" dirty="0">
                <a:solidFill>
                  <a:prstClr val="black"/>
                </a:solidFill>
              </a:rPr>
              <a:t>Access information on searchable </a:t>
            </a:r>
            <a:r>
              <a:rPr lang="en-US" sz="2800" dirty="0" smtClean="0">
                <a:solidFill>
                  <a:prstClr val="black"/>
                </a:solidFill>
              </a:rPr>
              <a:t>website</a:t>
            </a:r>
          </a:p>
          <a:p>
            <a:pPr marL="576263" lvl="3" indent="-401638">
              <a:spcBef>
                <a:spcPts val="1200"/>
              </a:spcBef>
              <a:buClr>
                <a:schemeClr val="tx2">
                  <a:lumMod val="60000"/>
                  <a:lumOff val="40000"/>
                </a:schemeClr>
              </a:buClr>
              <a:buSzPct val="95000"/>
              <a:buFont typeface="Wingdings" pitchFamily="2" charset="2"/>
              <a:buChar char="ü"/>
              <a:defRPr/>
            </a:pPr>
            <a:r>
              <a:rPr lang="en-US" sz="2800" dirty="0" smtClean="0">
                <a:solidFill>
                  <a:prstClr val="black"/>
                </a:solidFill>
              </a:rPr>
              <a:t>Find information </a:t>
            </a:r>
            <a:r>
              <a:rPr lang="en-US" sz="2800" dirty="0">
                <a:solidFill>
                  <a:prstClr val="black"/>
                </a:solidFill>
              </a:rPr>
              <a:t>in one </a:t>
            </a:r>
            <a:r>
              <a:rPr lang="en-US" sz="2800" dirty="0" smtClean="0">
                <a:solidFill>
                  <a:prstClr val="black"/>
                </a:solidFill>
              </a:rPr>
              <a:t>place</a:t>
            </a:r>
          </a:p>
          <a:p>
            <a:pPr marL="576263" lvl="5" indent="0">
              <a:spcBef>
                <a:spcPts val="300"/>
              </a:spcBef>
              <a:buClr>
                <a:srgbClr val="0BD0D9"/>
              </a:buClr>
              <a:buSzPct val="95000"/>
              <a:buNone/>
              <a:tabLst>
                <a:tab pos="576263" algn="l"/>
              </a:tabLst>
              <a:defRPr/>
            </a:pPr>
            <a:r>
              <a:rPr lang="en-US" sz="2800" dirty="0">
                <a:solidFill>
                  <a:prstClr val="black"/>
                </a:solidFill>
              </a:rPr>
              <a:t>- </a:t>
            </a:r>
            <a:r>
              <a:rPr lang="en-US" sz="2400" dirty="0">
                <a:solidFill>
                  <a:prstClr val="black"/>
                </a:solidFill>
              </a:rPr>
              <a:t>National Data (e.g., IISR, NIS, Census)</a:t>
            </a:r>
          </a:p>
          <a:p>
            <a:pPr marL="576263" lvl="5" indent="0">
              <a:spcBef>
                <a:spcPts val="300"/>
              </a:spcBef>
              <a:buClr>
                <a:srgbClr val="0BD0D9"/>
              </a:buClr>
              <a:buSzPct val="95000"/>
              <a:buNone/>
              <a:tabLst>
                <a:tab pos="576263" algn="l"/>
              </a:tabLst>
              <a:defRPr/>
            </a:pPr>
            <a:r>
              <a:rPr lang="en-US" sz="2400" dirty="0" smtClean="0">
                <a:solidFill>
                  <a:prstClr val="black"/>
                </a:solidFill>
              </a:rPr>
              <a:t>- Laws/Statutes </a:t>
            </a:r>
          </a:p>
          <a:p>
            <a:pPr marL="576263" lvl="5" indent="0">
              <a:spcBef>
                <a:spcPts val="300"/>
              </a:spcBef>
              <a:buClr>
                <a:srgbClr val="0BD0D9"/>
              </a:buClr>
              <a:buSzPct val="95000"/>
              <a:buNone/>
              <a:tabLst>
                <a:tab pos="576263" algn="l"/>
              </a:tabLst>
              <a:defRPr/>
            </a:pPr>
            <a:r>
              <a:rPr lang="en-US" sz="2400" dirty="0" smtClean="0">
                <a:solidFill>
                  <a:prstClr val="black"/>
                </a:solidFill>
              </a:rPr>
              <a:t>- AIM Surveys </a:t>
            </a:r>
          </a:p>
          <a:p>
            <a:pPr marL="576263" lvl="5" indent="0">
              <a:spcBef>
                <a:spcPts val="300"/>
              </a:spcBef>
              <a:buClr>
                <a:srgbClr val="0BD0D9"/>
              </a:buClr>
              <a:buSzPct val="95000"/>
              <a:buNone/>
              <a:tabLst>
                <a:tab pos="576263" algn="l"/>
              </a:tabLst>
              <a:defRPr/>
            </a:pPr>
            <a:r>
              <a:rPr lang="en-US" sz="2400" dirty="0" smtClean="0">
                <a:solidFill>
                  <a:prstClr val="black"/>
                </a:solidFill>
              </a:rPr>
              <a:t>- Partner Surveys</a:t>
            </a:r>
          </a:p>
          <a:p>
            <a:pPr marL="576263" lvl="3" indent="-401638">
              <a:spcBef>
                <a:spcPts val="1200"/>
              </a:spcBef>
              <a:buClr>
                <a:schemeClr val="tx2">
                  <a:lumMod val="60000"/>
                  <a:lumOff val="40000"/>
                </a:schemeClr>
              </a:buClr>
              <a:buSzPct val="95000"/>
              <a:buFont typeface="Wingdings" pitchFamily="2" charset="2"/>
              <a:buChar char="ü"/>
              <a:defRPr/>
            </a:pPr>
            <a:r>
              <a:rPr lang="en-US" sz="2800" dirty="0" smtClean="0">
                <a:solidFill>
                  <a:prstClr val="black"/>
                </a:solidFill>
              </a:rPr>
              <a:t>Identify immunization program characteristics/activities</a:t>
            </a:r>
            <a:endParaRPr lang="en-US" sz="2800" dirty="0">
              <a:solidFill>
                <a:prstClr val="black"/>
              </a:solidFill>
            </a:endParaRPr>
          </a:p>
          <a:p>
            <a:pPr marL="576263" lvl="3" indent="-401638">
              <a:spcBef>
                <a:spcPts val="1200"/>
              </a:spcBef>
              <a:buClr>
                <a:schemeClr val="tx2">
                  <a:lumMod val="60000"/>
                  <a:lumOff val="40000"/>
                </a:schemeClr>
              </a:buClr>
              <a:buSzPct val="95000"/>
              <a:buFont typeface="Wingdings" pitchFamily="2" charset="2"/>
              <a:buChar char="ü"/>
              <a:defRPr/>
            </a:pPr>
            <a:r>
              <a:rPr lang="en-US" sz="2800" dirty="0" smtClean="0">
                <a:solidFill>
                  <a:prstClr val="black"/>
                </a:solidFill>
              </a:rPr>
              <a:t>View data in table or map form</a:t>
            </a:r>
          </a:p>
          <a:p>
            <a:pPr marL="576263" lvl="3" indent="-401638">
              <a:spcBef>
                <a:spcPts val="1200"/>
              </a:spcBef>
              <a:buClr>
                <a:schemeClr val="tx2">
                  <a:lumMod val="60000"/>
                  <a:lumOff val="40000"/>
                </a:schemeClr>
              </a:buClr>
              <a:buSzPct val="95000"/>
              <a:buFont typeface="Wingdings" pitchFamily="2" charset="2"/>
              <a:buChar char="ü"/>
              <a:defRPr/>
            </a:pPr>
            <a:r>
              <a:rPr lang="en-US" sz="2800" dirty="0" smtClean="0">
                <a:solidFill>
                  <a:prstClr val="black"/>
                </a:solidFill>
              </a:rPr>
              <a:t>View aggregate responses by state, city, or territory</a:t>
            </a:r>
          </a:p>
          <a:p>
            <a:pPr marL="576263" lvl="3" indent="-401638">
              <a:spcBef>
                <a:spcPts val="1200"/>
              </a:spcBef>
              <a:buClr>
                <a:schemeClr val="tx2">
                  <a:lumMod val="60000"/>
                  <a:lumOff val="40000"/>
                </a:schemeClr>
              </a:buClr>
              <a:buSzPct val="95000"/>
              <a:buFont typeface="Wingdings" pitchFamily="2" charset="2"/>
              <a:buChar char="ü"/>
              <a:defRPr/>
            </a:pPr>
            <a:r>
              <a:rPr lang="en-US" sz="2800" dirty="0" smtClean="0">
                <a:solidFill>
                  <a:prstClr val="black"/>
                </a:solidFill>
              </a:rPr>
              <a:t>Save and </a:t>
            </a:r>
            <a:r>
              <a:rPr lang="en-US" sz="2800" dirty="0">
                <a:solidFill>
                  <a:prstClr val="black"/>
                </a:solidFill>
              </a:rPr>
              <a:t>p</a:t>
            </a:r>
            <a:r>
              <a:rPr lang="en-US" sz="2800" dirty="0" smtClean="0">
                <a:solidFill>
                  <a:prstClr val="black"/>
                </a:solidFill>
              </a:rPr>
              <a:t>rint reports</a:t>
            </a:r>
          </a:p>
          <a:p>
            <a:pPr marL="1005840" lvl="3" indent="-457200">
              <a:buClr>
                <a:srgbClr val="0BD0D9"/>
              </a:buClr>
              <a:buSzPct val="95000"/>
              <a:buFont typeface="Wingdings" pitchFamily="2" charset="2"/>
              <a:buChar char="ü"/>
              <a:defRPr/>
            </a:pPr>
            <a:endParaRPr lang="en-US" sz="2200" dirty="0">
              <a:solidFill>
                <a:prstClr val="black"/>
              </a:solidFill>
            </a:endParaRPr>
          </a:p>
          <a:p>
            <a:pPr marL="548640" lvl="3" indent="0">
              <a:buClr>
                <a:srgbClr val="0BD0D9"/>
              </a:buClr>
              <a:buSzPct val="95000"/>
              <a:buNone/>
              <a:defRPr/>
            </a:pPr>
            <a:endParaRPr lang="en-US" sz="800" dirty="0">
              <a:solidFill>
                <a:prstClr val="black"/>
              </a:solidFill>
            </a:endParaRPr>
          </a:p>
          <a:p>
            <a:pPr marL="0" lvl="1" indent="0">
              <a:buClr>
                <a:srgbClr val="0BD0D9"/>
              </a:buClr>
              <a:buSzPct val="95000"/>
              <a:buNone/>
              <a:defRPr/>
            </a:pPr>
            <a:endParaRPr lang="en-US" sz="2200" dirty="0">
              <a:solidFill>
                <a:prstClr val="black"/>
              </a:solidFill>
            </a:endParaRPr>
          </a:p>
          <a:p>
            <a:pPr marL="0" lvl="1" indent="0">
              <a:buClr>
                <a:srgbClr val="0BD0D9"/>
              </a:buClr>
              <a:buSzPct val="95000"/>
              <a:buFont typeface="Wingdings 2"/>
              <a:buNone/>
              <a:defRPr/>
            </a:pPr>
            <a:endParaRPr lang="en-US" sz="2600" dirty="0">
              <a:solidFill>
                <a:prstClr val="black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504" y="272369"/>
            <a:ext cx="2383296" cy="642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226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5785" y="438981"/>
            <a:ext cx="6401240" cy="1013732"/>
          </a:xfrm>
        </p:spPr>
        <p:txBody>
          <a:bodyPr>
            <a:noAutofit/>
          </a:bodyPr>
          <a:lstStyle/>
          <a:p>
            <a:pPr algn="l"/>
            <a:r>
              <a:rPr lang="en-US" sz="3600" b="1" dirty="0" smtClean="0"/>
              <a:t>Key Features:</a:t>
            </a:r>
            <a:br>
              <a:rPr lang="en-US" sz="3600" b="1" dirty="0" smtClean="0"/>
            </a:br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Printable Reports by Jurisdiction</a:t>
            </a:r>
            <a:endParaRPr lang="en-US" sz="3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452692-0313-449B-944E-7C63018E6412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286" y="1805318"/>
            <a:ext cx="3095625" cy="16559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809" y="3072280"/>
            <a:ext cx="1708382" cy="346814"/>
          </a:xfrm>
          <a:prstGeom prst="rect">
            <a:avLst/>
          </a:prstGeom>
        </p:spPr>
      </p:pic>
      <p:pic>
        <p:nvPicPr>
          <p:cNvPr id="2051" name="Picture 3" descr="C:\Users\Katelyn\Desktop\screen shots\3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40" y="1805318"/>
            <a:ext cx="2285560" cy="488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Katelyn\Desktop\screen shots\2.jpeg"/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629" y="3734328"/>
            <a:ext cx="4572000" cy="281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352" y="322041"/>
            <a:ext cx="2383296" cy="642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964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0743" y="128541"/>
            <a:ext cx="5486400" cy="1395457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/>
              <a:t>Key Features:</a:t>
            </a:r>
            <a:br>
              <a:rPr lang="en-US" sz="3600" b="1" dirty="0" smtClean="0"/>
            </a:br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Printable Reports by Topic</a:t>
            </a:r>
            <a:endParaRPr lang="en-US" sz="3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452692-0313-449B-944E-7C63018E6412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143" y="5562600"/>
            <a:ext cx="1828800" cy="37126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57" y="1676400"/>
            <a:ext cx="2819400" cy="1488016"/>
          </a:xfrm>
          <a:prstGeom prst="rect">
            <a:avLst/>
          </a:prstGeom>
        </p:spPr>
      </p:pic>
      <p:pic>
        <p:nvPicPr>
          <p:cNvPr id="4098" name="Picture 2" descr="C:\Users\Katelyn\Desktop\screen shots\5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595" y="1702735"/>
            <a:ext cx="3361589" cy="1435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Katelyn\Desktop\screen shots\6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486448"/>
            <a:ext cx="4604657" cy="2848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504" y="495787"/>
            <a:ext cx="2383296" cy="642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640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" y="269333"/>
            <a:ext cx="5411228" cy="83343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How is the data sourced</a:t>
            </a:r>
            <a:r>
              <a:rPr lang="en-US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63821-155B-468D-840B-BD25107D20A1}" type="slidenum">
              <a:rPr lang="en-US" smtClean="0"/>
              <a:t>7</a:t>
            </a:fld>
            <a:endParaRPr lang="en-US"/>
          </a:p>
        </p:txBody>
      </p:sp>
      <p:pic>
        <p:nvPicPr>
          <p:cNvPr id="5122" name="Picture 2" descr="C:\Users\Katelyn\Desktop\screen shots\7.jpe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036" y="1218824"/>
            <a:ext cx="6006246" cy="196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Katelyn\Desktop\screen shots\8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83" y="3397578"/>
            <a:ext cx="7995847" cy="1077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Katelyn\Desktop\screen shots\9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58" y="4495369"/>
            <a:ext cx="5854276" cy="2142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276225" y="4572000"/>
            <a:ext cx="638175" cy="2286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1126672" y="4191000"/>
            <a:ext cx="990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847" y="365035"/>
            <a:ext cx="2383296" cy="642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342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256697"/>
            <a:ext cx="4880882" cy="940732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Key Features: </a:t>
            </a:r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Reports</a:t>
            </a:r>
            <a:endParaRPr lang="en-US" sz="3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452692-0313-449B-944E-7C63018E6412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896706"/>
            <a:ext cx="3200400" cy="1702340"/>
          </a:xfrm>
          <a:prstGeom prst="rect">
            <a:avLst/>
          </a:prstGeom>
        </p:spPr>
      </p:pic>
      <p:pic>
        <p:nvPicPr>
          <p:cNvPr id="3075" name="Picture 3" descr="C:\Users\Katelyn\Desktop\1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770925"/>
            <a:ext cx="7848600" cy="1734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Katelyn\Desktop\2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931" y="1482727"/>
            <a:ext cx="4224094" cy="2693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729" y="406047"/>
            <a:ext cx="2383296" cy="642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701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256697"/>
            <a:ext cx="5486400" cy="940732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>Key Features: </a:t>
            </a:r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Latest Updates</a:t>
            </a:r>
            <a:endParaRPr lang="en-US" sz="3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452692-0313-449B-944E-7C63018E6412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729" y="406047"/>
            <a:ext cx="2383296" cy="642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025" y="2286000"/>
            <a:ext cx="3810000" cy="210354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048078"/>
            <a:ext cx="4267200" cy="552225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019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399" y="236715"/>
            <a:ext cx="7010400" cy="1259827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>
                <a:solidFill>
                  <a:srgbClr val="1F497D"/>
                </a:solidFill>
              </a:rPr>
              <a:t>Key </a:t>
            </a:r>
            <a:r>
              <a:rPr lang="en-US" sz="3600" b="1" dirty="0" smtClean="0">
                <a:solidFill>
                  <a:srgbClr val="1F497D"/>
                </a:solidFill>
              </a:rPr>
              <a:t>Features:</a:t>
            </a:r>
            <a:br>
              <a:rPr lang="en-US" sz="3600" b="1" dirty="0" smtClean="0">
                <a:solidFill>
                  <a:srgbClr val="1F497D"/>
                </a:solidFill>
              </a:rPr>
            </a:br>
            <a:r>
              <a:rPr lang="en-US" sz="3600" b="1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Under Development </a:t>
            </a:r>
            <a:endParaRPr lang="en-US" sz="3600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2057400"/>
            <a:ext cx="3657600" cy="19050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452692-0313-449B-944E-7C63018E6412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096" y="4381500"/>
            <a:ext cx="3581400" cy="1905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4" y="4381500"/>
            <a:ext cx="3419475" cy="1800225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51272"/>
            <a:ext cx="2383296" cy="642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262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402771" y="152400"/>
            <a:ext cx="3124200" cy="914400"/>
          </a:xfrm>
        </p:spPr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en-US" sz="3600" b="1" dirty="0" smtClean="0">
                <a:solidFill>
                  <a:srgbClr val="1F497D"/>
                </a:solidFill>
              </a:rPr>
              <a:t>Next </a:t>
            </a:r>
            <a:r>
              <a:rPr lang="en-US" sz="3600" b="1" dirty="0">
                <a:solidFill>
                  <a:srgbClr val="1F497D"/>
                </a:solidFill>
              </a:rPr>
              <a:t>Steps 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066800"/>
            <a:ext cx="8571561" cy="5486400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Identify Funding </a:t>
            </a:r>
            <a:r>
              <a:rPr lang="en-US" sz="3600" b="1" dirty="0">
                <a:solidFill>
                  <a:srgbClr val="1F497D">
                    <a:lumMod val="60000"/>
                    <a:lumOff val="40000"/>
                  </a:srgbClr>
                </a:solidFill>
              </a:rPr>
              <a:t>– </a:t>
            </a:r>
            <a:r>
              <a:rPr lang="en-US" sz="2300" dirty="0">
                <a:solidFill>
                  <a:prstClr val="black"/>
                </a:solidFill>
              </a:rPr>
              <a:t>No Funding as of </a:t>
            </a:r>
            <a:r>
              <a:rPr lang="en-US" sz="2300" dirty="0" smtClean="0">
                <a:solidFill>
                  <a:prstClr val="black"/>
                </a:solidFill>
              </a:rPr>
              <a:t>1/2015</a:t>
            </a:r>
            <a:endParaRPr lang="en-US" sz="2300" b="1" dirty="0" smtClean="0">
              <a:solidFill>
                <a:srgbClr val="1F497D">
                  <a:lumMod val="60000"/>
                  <a:lumOff val="40000"/>
                </a:srgbClr>
              </a:solidFill>
            </a:endParaRPr>
          </a:p>
          <a:p>
            <a:pPr lvl="0">
              <a:lnSpc>
                <a:spcPct val="120000"/>
              </a:lnSpc>
              <a:spcBef>
                <a:spcPts val="900"/>
              </a:spcBef>
            </a:pPr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Update Data</a:t>
            </a:r>
            <a:endParaRPr lang="en-US" sz="3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 smtClean="0">
                <a:solidFill>
                  <a:prstClr val="black"/>
                </a:solidFill>
              </a:rPr>
              <a:t>IAC maps</a:t>
            </a:r>
            <a:endParaRPr lang="en-US" sz="1800" dirty="0">
              <a:solidFill>
                <a:prstClr val="black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prstClr val="black"/>
                </a:solidFill>
              </a:rPr>
              <a:t>GWU </a:t>
            </a:r>
            <a:r>
              <a:rPr lang="en-US" sz="1800" dirty="0" smtClean="0">
                <a:solidFill>
                  <a:prstClr val="black"/>
                </a:solidFill>
              </a:rPr>
              <a:t>law review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 smtClean="0">
                <a:solidFill>
                  <a:prstClr val="black"/>
                </a:solidFill>
              </a:rPr>
              <a:t>2014 AIM annual </a:t>
            </a:r>
            <a:r>
              <a:rPr lang="en-US" sz="1800" dirty="0">
                <a:solidFill>
                  <a:prstClr val="black"/>
                </a:solidFill>
              </a:rPr>
              <a:t>s</a:t>
            </a:r>
            <a:r>
              <a:rPr lang="en-US" sz="1800" dirty="0" smtClean="0">
                <a:solidFill>
                  <a:prstClr val="black"/>
                </a:solidFill>
              </a:rPr>
              <a:t>urvey </a:t>
            </a:r>
          </a:p>
          <a:p>
            <a:pPr>
              <a:lnSpc>
                <a:spcPct val="120000"/>
              </a:lnSpc>
              <a:spcBef>
                <a:spcPts val="900"/>
              </a:spcBef>
            </a:pPr>
            <a:r>
              <a:rPr lang="en-US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Expand </a:t>
            </a:r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Law Review and Data Categories and Topics</a:t>
            </a:r>
            <a:r>
              <a:rPr lang="en-US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pPr marL="0" indent="347663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300" dirty="0" smtClean="0">
                <a:solidFill>
                  <a:prstClr val="black"/>
                </a:solidFill>
              </a:rPr>
              <a:t>        (e.g., Adults, Adolescents, HPV)</a:t>
            </a:r>
          </a:p>
          <a:p>
            <a:pPr>
              <a:lnSpc>
                <a:spcPct val="120000"/>
              </a:lnSpc>
              <a:spcBef>
                <a:spcPts val="900"/>
              </a:spcBef>
            </a:pPr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Improve </a:t>
            </a:r>
            <a:r>
              <a:rPr lang="en-US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Website </a:t>
            </a:r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Functionality</a:t>
            </a:r>
            <a:endParaRPr lang="en-US" sz="36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300" dirty="0" smtClean="0">
                <a:solidFill>
                  <a:prstClr val="black"/>
                </a:solidFill>
              </a:rPr>
              <a:t>Comparison and custom reports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300" dirty="0" smtClean="0">
                <a:solidFill>
                  <a:prstClr val="black"/>
                </a:solidFill>
              </a:rPr>
              <a:t>Longitudinal data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300" dirty="0" smtClean="0">
                <a:solidFill>
                  <a:prstClr val="black"/>
                </a:solidFill>
              </a:rPr>
              <a:t>Search </a:t>
            </a:r>
            <a:endParaRPr lang="en-US" sz="2300" dirty="0">
              <a:solidFill>
                <a:prstClr val="black"/>
              </a:solidFill>
            </a:endParaRPr>
          </a:p>
          <a:p>
            <a:pPr lvl="0">
              <a:lnSpc>
                <a:spcPct val="120000"/>
              </a:lnSpc>
              <a:spcBef>
                <a:spcPts val="900"/>
              </a:spcBef>
            </a:pPr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Expand </a:t>
            </a:r>
            <a:r>
              <a:rPr lang="en-US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Partnerships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300" dirty="0">
                <a:solidFill>
                  <a:prstClr val="black"/>
                </a:solidFill>
              </a:rPr>
              <a:t>Include relevant data </a:t>
            </a:r>
            <a:r>
              <a:rPr lang="en-US" sz="2300" dirty="0" smtClean="0">
                <a:solidFill>
                  <a:prstClr val="black"/>
                </a:solidFill>
              </a:rPr>
              <a:t>from partner </a:t>
            </a:r>
            <a:r>
              <a:rPr lang="en-US" sz="2300" dirty="0">
                <a:solidFill>
                  <a:prstClr val="black"/>
                </a:solidFill>
              </a:rPr>
              <a:t>surveys (CDC, AIRA, ASTHO, etc.)</a:t>
            </a:r>
          </a:p>
          <a:p>
            <a:pPr>
              <a:lnSpc>
                <a:spcPct val="120000"/>
              </a:lnSpc>
              <a:spcBef>
                <a:spcPts val="900"/>
              </a:spcBef>
            </a:pPr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Create </a:t>
            </a:r>
            <a:r>
              <a:rPr lang="en-US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</a:t>
            </a:r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eports Utilizing the Data</a:t>
            </a:r>
          </a:p>
          <a:p>
            <a:pPr marL="0" indent="347663">
              <a:buNone/>
            </a:pPr>
            <a:r>
              <a:rPr lang="en-US" sz="2300" dirty="0" smtClean="0">
                <a:solidFill>
                  <a:prstClr val="black"/>
                </a:solidFill>
              </a:rPr>
              <a:t>        (issue </a:t>
            </a:r>
            <a:r>
              <a:rPr lang="en-US" sz="2300" dirty="0">
                <a:solidFill>
                  <a:prstClr val="black"/>
                </a:solidFill>
              </a:rPr>
              <a:t>briefs, manuscripts fact sheets, </a:t>
            </a:r>
            <a:r>
              <a:rPr lang="en-US" sz="2300" dirty="0" smtClean="0">
                <a:solidFill>
                  <a:prstClr val="black"/>
                </a:solidFill>
              </a:rPr>
              <a:t>maps, etc</a:t>
            </a:r>
            <a:r>
              <a:rPr lang="en-US" sz="2300" dirty="0">
                <a:solidFill>
                  <a:prstClr val="black"/>
                </a:solidFill>
              </a:rPr>
              <a:t>.)</a:t>
            </a:r>
          </a:p>
          <a:p>
            <a:endParaRPr lang="en-US" sz="4000" b="1" dirty="0">
              <a:solidFill>
                <a:srgbClr val="1F497D">
                  <a:lumMod val="60000"/>
                  <a:lumOff val="40000"/>
                </a:srgbClr>
              </a:solidFill>
            </a:endParaRPr>
          </a:p>
          <a:p>
            <a:pPr marL="0" lvl="0" indent="0">
              <a:buNone/>
            </a:pPr>
            <a:endParaRPr lang="en-US" sz="4000" b="1" i="1" dirty="0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88584"/>
            <a:ext cx="2383296" cy="642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664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430377"/>
            <a:ext cx="3733800" cy="4831976"/>
          </a:xfrm>
          <a:ln>
            <a:solidFill>
              <a:schemeClr val="accent1">
                <a:alpha val="61000"/>
              </a:schemeClr>
            </a:solidFill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63821-155B-468D-840B-BD25107D20A1}" type="slidenum">
              <a:rPr lang="en-US" smtClean="0"/>
              <a:t>12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9154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700" b="1" dirty="0" smtClean="0">
                <a:solidFill>
                  <a:srgbClr val="1F497D"/>
                </a:solidFill>
              </a:rPr>
              <a:t>Help us spread the word! </a:t>
            </a:r>
            <a:br>
              <a:rPr lang="en-US" sz="3700" b="1" dirty="0" smtClean="0">
                <a:solidFill>
                  <a:srgbClr val="1F497D"/>
                </a:solidFill>
              </a:rPr>
            </a:br>
            <a:r>
              <a:rPr lang="en-US" sz="31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email – newsletters – websites – meetings- social media</a:t>
            </a:r>
            <a:endParaRPr lang="en-US" sz="31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898" y="1446065"/>
            <a:ext cx="3790604" cy="4800600"/>
          </a:xfrm>
          <a:prstGeom prst="rect">
            <a:avLst/>
          </a:prstGeom>
          <a:ln>
            <a:solidFill>
              <a:schemeClr val="accent1">
                <a:alpha val="64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6458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8297" y="2895600"/>
            <a:ext cx="2407403" cy="1143000"/>
          </a:xfrm>
        </p:spPr>
        <p:txBody>
          <a:bodyPr>
            <a:normAutofit/>
          </a:bodyPr>
          <a:lstStyle/>
          <a:p>
            <a:r>
              <a:rPr lang="en-US" sz="3700" b="1" dirty="0">
                <a:solidFill>
                  <a:srgbClr val="1F497D"/>
                </a:solidFill>
              </a:rPr>
              <a:t>Questions?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63821-155B-468D-840B-BD25107D20A1}" type="slidenum">
              <a:rPr lang="en-US" smtClean="0"/>
              <a:t>13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600199" y="4257387"/>
            <a:ext cx="64627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,Italic"/>
              </a:rPr>
              <a:t>info@vaccinefactsandpolicy.org</a:t>
            </a:r>
            <a:endParaRPr lang="en-US" sz="32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799" y="835587"/>
            <a:ext cx="4724401" cy="123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4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982</TotalTime>
  <Words>274</Words>
  <Application>Microsoft Office PowerPoint</Application>
  <PresentationFormat>On-screen Show (4:3)</PresentationFormat>
  <Paragraphs>78</Paragraphs>
  <Slides>13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A Comprehensive Database of U.S. Immunization Information</vt:lpstr>
      <vt:lpstr>Thank you to</vt:lpstr>
      <vt:lpstr>Overview: Purpose</vt:lpstr>
      <vt:lpstr>Benefits </vt:lpstr>
      <vt:lpstr>Key Features: Printable Reports by Jurisdiction</vt:lpstr>
      <vt:lpstr>Key Features: Printable Reports by Topic</vt:lpstr>
      <vt:lpstr>How is the data sourced?</vt:lpstr>
      <vt:lpstr>Key Features: Reports</vt:lpstr>
      <vt:lpstr>Key Features: Latest Updates</vt:lpstr>
      <vt:lpstr>Key Features: Under Development </vt:lpstr>
      <vt:lpstr>Next Steps  </vt:lpstr>
      <vt:lpstr>Help us spread the word!  email – newsletters – websites – meetings- social media</vt:lpstr>
      <vt:lpstr>Questions?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AIM Member Interviews N =57</dc:title>
  <dc:creator>Katelyn</dc:creator>
  <cp:lastModifiedBy>Katelyn</cp:lastModifiedBy>
  <cp:revision>79</cp:revision>
  <dcterms:created xsi:type="dcterms:W3CDTF">2014-08-25T17:10:12Z</dcterms:created>
  <dcterms:modified xsi:type="dcterms:W3CDTF">2015-01-09T16:13:52Z</dcterms:modified>
</cp:coreProperties>
</file>